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906000" cy="6858000" type="A4"/>
  <p:notesSz cx="7099300" cy="10234613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7775D"/>
    <a:srgbClr val="820024"/>
    <a:srgbClr val="663300"/>
    <a:srgbClr val="BC8063"/>
    <a:srgbClr val="830628"/>
    <a:srgbClr val="DA9DB9"/>
    <a:srgbClr val="7E0045"/>
    <a:srgbClr val="A3AC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1" autoAdjust="0"/>
    <p:restoredTop sz="94676" autoAdjust="0"/>
  </p:normalViewPr>
  <p:slideViewPr>
    <p:cSldViewPr snapToGrid="0">
      <p:cViewPr varScale="1">
        <p:scale>
          <a:sx n="107" d="100"/>
          <a:sy n="107" d="100"/>
        </p:scale>
        <p:origin x="2088" y="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4BBB7C0-F7A6-40B0-BD2E-7178E8558B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12700"/>
            <a:ext cx="3076576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t" anchorCtr="0" compatLnSpc="1">
            <a:prstTxWarp prst="textNoShape">
              <a:avLst/>
            </a:prstTxWarp>
          </a:bodyPr>
          <a:lstStyle>
            <a:lvl1pPr algn="l" defTabSz="1009575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E5FF5AC-E1BB-4EA0-8FED-A58B41B068F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313" y="12700"/>
            <a:ext cx="30765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t" anchorCtr="0" compatLnSpc="1">
            <a:prstTxWarp prst="textNoShape">
              <a:avLst/>
            </a:prstTxWarp>
          </a:bodyPr>
          <a:lstStyle>
            <a:lvl1pPr algn="r" defTabSz="1009575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3381816-46BC-46F9-A5B4-00C5BD1C7DB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9745663"/>
            <a:ext cx="3076576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b" anchorCtr="0" compatLnSpc="1">
            <a:prstTxWarp prst="textNoShape">
              <a:avLst/>
            </a:prstTxWarp>
          </a:bodyPr>
          <a:lstStyle>
            <a:lvl1pPr algn="l" defTabSz="1009575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44CDABB-311C-4B12-9D9C-FD55BB21583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313" y="9745663"/>
            <a:ext cx="30765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b" anchorCtr="0" compatLnSpc="1">
            <a:prstTxWarp prst="textNoShape">
              <a:avLst/>
            </a:prstTxWarp>
          </a:bodyPr>
          <a:lstStyle>
            <a:lvl1pPr algn="r" defTabSz="1008063">
              <a:defRPr sz="1000" i="1"/>
            </a:lvl1pPr>
          </a:lstStyle>
          <a:p>
            <a:pPr>
              <a:defRPr/>
            </a:pPr>
            <a:fld id="{40D0B65E-19F5-4173-9D3A-97056E139E8B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38E8DE06-7036-4614-BD4E-C77138DD4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9750425"/>
            <a:ext cx="839788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4497" tIns="48077" rIns="94497" bIns="48077">
            <a:spAutoFit/>
          </a:bodyPr>
          <a:lstStyle>
            <a:lvl1pPr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/>
              <a:t>Sidan </a:t>
            </a:r>
            <a:fld id="{B56E8799-D04A-4730-8A6B-7A19209FE0F7}" type="slidenum">
              <a:rPr lang="sv-SE" altLang="sv-SE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6AA8799-6A30-477F-AB17-462AE3ED90D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12700"/>
            <a:ext cx="3076576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t" anchorCtr="0" compatLnSpc="1">
            <a:prstTxWarp prst="textNoShape">
              <a:avLst/>
            </a:prstTxWarp>
          </a:bodyPr>
          <a:lstStyle>
            <a:lvl1pPr algn="l" defTabSz="841313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0887E1A-ECC9-49EB-9000-F5E56897B53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4313" y="12700"/>
            <a:ext cx="30765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t" anchorCtr="0" compatLnSpc="1">
            <a:prstTxWarp prst="textNoShape">
              <a:avLst/>
            </a:prstTxWarp>
          </a:bodyPr>
          <a:lstStyle>
            <a:lvl1pPr algn="r" defTabSz="841313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2C32C04-C937-4122-B50D-2681D4FCA69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9745663"/>
            <a:ext cx="3076576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b" anchorCtr="0" compatLnSpc="1">
            <a:prstTxWarp prst="textNoShape">
              <a:avLst/>
            </a:prstTxWarp>
          </a:bodyPr>
          <a:lstStyle>
            <a:lvl1pPr algn="l" defTabSz="841313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7E82809-CD11-4DA1-9FA1-8E7F85F180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13" y="9745663"/>
            <a:ext cx="30765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b" anchorCtr="0" compatLnSpc="1">
            <a:prstTxWarp prst="textNoShape">
              <a:avLst/>
            </a:prstTxWarp>
          </a:bodyPr>
          <a:lstStyle>
            <a:lvl1pPr algn="r" defTabSz="839788">
              <a:defRPr sz="1000" i="1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98C1286-706D-41F0-B37D-A5B4A4479438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CA5F8AD2-2581-499F-B2D2-DA0A54AF3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9750425"/>
            <a:ext cx="839788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4497" tIns="48077" rIns="94497" bIns="48077">
            <a:spAutoFit/>
          </a:bodyPr>
          <a:lstStyle>
            <a:lvl1pPr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/>
              <a:t>Sidan </a:t>
            </a:r>
            <a:fld id="{594C183D-EF9A-4955-BE90-F8A1E5B8C58B}" type="slidenum">
              <a:rPr lang="sv-SE" altLang="sv-SE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40AE918F-4733-483D-ABA5-1B0BB7DEEF9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73138" y="901700"/>
            <a:ext cx="5154612" cy="3568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455D083D-1F98-4388-926E-06D7CB2C48A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31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470" tIns="49734" rIns="99470" bIns="49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/>
              <a:t>Brödtext</a:t>
            </a:r>
          </a:p>
          <a:p>
            <a:pPr lvl="1"/>
            <a:r>
              <a:rPr lang="sv-SE" noProof="0"/>
              <a:t>Andra nivån</a:t>
            </a:r>
          </a:p>
          <a:p>
            <a:pPr lvl="2"/>
            <a:r>
              <a:rPr lang="sv-SE" noProof="0"/>
              <a:t>Tredje nivån</a:t>
            </a:r>
          </a:p>
          <a:p>
            <a:pPr lvl="3"/>
            <a:r>
              <a:rPr lang="sv-SE" noProof="0"/>
              <a:t>Fjärde nivån</a:t>
            </a:r>
          </a:p>
          <a:p>
            <a:pPr lvl="4"/>
            <a:r>
              <a:rPr lang="sv-SE" noProof="0"/>
              <a:t>Femte nivån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66788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71488" algn="l" defTabSz="966788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39800" algn="l" defTabSz="966788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411288" algn="l" defTabSz="966788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82775" algn="l" defTabSz="966788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>
            <a:extLst>
              <a:ext uri="{FF2B5EF4-FFF2-40B4-BE49-F238E27FC236}">
                <a16:creationId xmlns:a16="http://schemas.microsoft.com/office/drawing/2014/main" id="{02EBA231-3A34-4AE6-A099-ADC2562C2F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39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9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9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9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9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E14C028-4035-4768-9848-27B8FDB47F55}" type="slidenum">
              <a:rPr lang="sv-SE" altLang="sv-SE" sz="1000" smtClean="0">
                <a:latin typeface="Times New Roman" panose="02020603050405020304" pitchFamily="18" charset="0"/>
              </a:rPr>
              <a:pPr/>
              <a:t>1</a:t>
            </a:fld>
            <a:endParaRPr lang="sv-SE" altLang="sv-SE" sz="1000">
              <a:latin typeface="Times New Roman" panose="02020603050405020304" pitchFamily="18" charset="0"/>
            </a:endParaRPr>
          </a:p>
        </p:txBody>
      </p:sp>
      <p:sp>
        <p:nvSpPr>
          <p:cNvPr id="5123" name="Rectangle 1026">
            <a:extLst>
              <a:ext uri="{FF2B5EF4-FFF2-40B4-BE49-F238E27FC236}">
                <a16:creationId xmlns:a16="http://schemas.microsoft.com/office/drawing/2014/main" id="{F6D835D7-4FF1-4BF6-AFFD-76583FCDB7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1027">
            <a:extLst>
              <a:ext uri="{FF2B5EF4-FFF2-40B4-BE49-F238E27FC236}">
                <a16:creationId xmlns:a16="http://schemas.microsoft.com/office/drawing/2014/main" id="{32D8F403-18F8-43B3-AC19-1BB3815CB7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v-SE" altLang="sv-S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CF89026-D097-43A9-BA00-E7AE408EC8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9082E-54DA-49C9-A33C-79BCCC668916}" type="datetime1">
              <a:rPr lang="sv-SE"/>
              <a:pPr>
                <a:defRPr/>
              </a:pPr>
              <a:t>2026-08-10</a:t>
            </a:fld>
            <a:endParaRPr lang="sv-SE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6E4033C-671C-4460-9C3A-C0272CC1AF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42BEAB9-EE5E-48EB-A6BB-5050512C8B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9C-B896-4F85-9916-7DE93DF47CC0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008017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3FF5A74-37DB-494B-BAC4-04A1D3ED23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82031-52E8-473F-86E2-4F3B6C649BA3}" type="datetime1">
              <a:rPr lang="sv-SE"/>
              <a:pPr>
                <a:defRPr/>
              </a:pPr>
              <a:t>2026-08-10</a:t>
            </a:fld>
            <a:endParaRPr lang="sv-SE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24BFC52-6B18-4843-B23C-B1DB57C6A7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6FCFE6A-FEB5-44B2-982B-45477BAEBD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27B6E-5C51-4126-9407-467BB00D74B0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509473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AC287EA-7955-4ADF-A9C3-C2C665EC20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0F99F-AE68-4CC2-9AD3-8AD7494B61FD}" type="datetime1">
              <a:rPr lang="sv-SE"/>
              <a:pPr>
                <a:defRPr/>
              </a:pPr>
              <a:t>2026-08-10</a:t>
            </a:fld>
            <a:endParaRPr lang="sv-SE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FDF2390-59F0-419B-BAE5-7660CBCA0B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5A9EF8-F889-4015-BD99-9DC512933E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D72C2-4E31-4E63-BEA6-248D88CA72DD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283261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371600" y="1981200"/>
            <a:ext cx="3505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505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52E785D-3018-42AF-993C-EE92ABAE3F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A1F30-BAD6-41EB-97A2-8AC28B2A6720}" type="datetime1">
              <a:rPr lang="sv-SE"/>
              <a:pPr>
                <a:defRPr/>
              </a:pPr>
              <a:t>2026-08-10</a:t>
            </a:fld>
            <a:endParaRPr lang="sv-SE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BB2F5BB-18D7-4449-8D32-445D79DB0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6D283DA-6BFE-45AE-8F0C-36468F84BF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A0B79-5D5C-4BC7-AE16-36B79D52AA51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357967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5EA0B8-8C0F-42CF-9B04-5A1EA8B962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81D86-4B05-43B4-B0C3-B2F23671F138}" type="datetime1">
              <a:rPr lang="sv-SE"/>
              <a:pPr>
                <a:defRPr/>
              </a:pPr>
              <a:t>2026-08-10</a:t>
            </a:fld>
            <a:endParaRPr lang="sv-SE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ED12BF5-5CCA-4F8A-9DA7-904BC655D8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498BDF0D-6890-4469-BF0E-FFA89E30A8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C6F49-95B7-4A54-AC6D-8DE8B9BE1940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045767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6CC3BA-0F3D-47BB-8D64-DE716BA8D3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0FD6F-66FE-40EA-9462-9EFC12043089}" type="datetime1">
              <a:rPr lang="sv-SE"/>
              <a:pPr>
                <a:defRPr/>
              </a:pPr>
              <a:t>2026-08-10</a:t>
            </a:fld>
            <a:endParaRPr lang="sv-S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AAAD96-7607-4971-91C9-1D63BBFFF5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F7761A-4290-49C9-A490-DA71EB29BC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E7535-D32A-4804-BA4D-54CB9B39AB14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542616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B3C166B-7699-4073-AEB9-352588FFBA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5368E-6E49-48ED-B858-201BEB35B9D8}" type="datetime1">
              <a:rPr lang="sv-SE"/>
              <a:pPr>
                <a:defRPr/>
              </a:pPr>
              <a:t>2026-08-10</a:t>
            </a:fld>
            <a:endParaRPr lang="sv-SE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7393491-77B1-4B13-A9BB-A960317674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B399C5-961C-4DCE-B22C-26A078005F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CE0A3-E080-4DCD-B36E-9473601B21FF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11508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4AA8388-2986-434B-B597-77EF13A1C6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9E680-5C1F-476A-9AF5-2C0401CD524B}" type="datetime1">
              <a:rPr lang="sv-SE"/>
              <a:pPr>
                <a:defRPr/>
              </a:pPr>
              <a:t>2026-08-10</a:t>
            </a:fld>
            <a:endParaRPr lang="sv-SE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9020AA6-51E2-4089-B258-519B75BFD3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AF73A43-C0B2-49EA-8AF8-6EC296FFD2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4B852-EBDB-44EC-8816-88A25D5C133B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03995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46179B4-0EBA-4CE0-B4BE-C3FA323519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D55D2-9541-41C4-8E3D-EDDE2DADC2F7}" type="datetime1">
              <a:rPr lang="sv-SE"/>
              <a:pPr>
                <a:defRPr/>
              </a:pPr>
              <a:t>2026-08-10</a:t>
            </a:fld>
            <a:endParaRPr lang="sv-SE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7D6C9B5-6FC3-4B2F-8A9D-AEF0B1411B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3FA42FA-0931-4D05-8A13-3B62BA094F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02EFC-18DF-4AD0-9546-384185D7DC52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440921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A2E7324-5F45-4E04-AA4C-757683E508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4152A-5C2E-4C2D-BAC3-7437897AF9D6}" type="datetime1">
              <a:rPr lang="sv-SE"/>
              <a:pPr>
                <a:defRPr/>
              </a:pPr>
              <a:t>2026-08-10</a:t>
            </a:fld>
            <a:endParaRPr lang="sv-SE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E47401B-C259-40CA-AAA9-D068A52724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3487ECC-9CD9-464D-96D0-066127AAF8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23C6F-A370-4D8E-87D5-073C0299E2C9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581490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743700" y="609600"/>
            <a:ext cx="1790700" cy="548640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1371600" y="609600"/>
            <a:ext cx="5219700" cy="548640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A812BE6-7F3C-41C2-9ED4-416F398E19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D2076-A3AB-426F-BB40-6C65E569AC31}" type="datetime1">
              <a:rPr lang="sv-SE"/>
              <a:pPr>
                <a:defRPr/>
              </a:pPr>
              <a:t>2026-08-10</a:t>
            </a:fld>
            <a:endParaRPr lang="sv-SE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3ECBBC9-F949-4994-A73F-A2510F6801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E6B11A6-DEFB-4CEE-B82E-5F19C49DD3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0B23F-4DBF-4ADC-A625-B05EB25E39FD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92738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C577CE4-FC48-49F1-BD20-29BCB45667F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2484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defTabSz="76200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26A57CFA-A2C7-4189-8F02-1EC4F02FE9A4}" type="datetime1">
              <a:rPr lang="sv-SE"/>
              <a:pPr>
                <a:defRPr/>
              </a:pPr>
              <a:t>2026-08-10</a:t>
            </a:fld>
            <a:endParaRPr lang="sv-SE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2EA394C-1B2B-4BD3-8F98-E75874F4733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defTabSz="76200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7990F63-574B-4D8D-BA82-B9A2D58EC82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defTabSz="762000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8A414CA-9AF2-42BD-BC6E-018F943F1A24}" type="slidenum">
              <a:rPr lang="sv-SE" altLang="sv-SE"/>
              <a:pPr>
                <a:defRPr/>
              </a:pPr>
              <a:t>‹#›</a:t>
            </a:fld>
            <a:endParaRPr lang="sv-SE" altLang="sv-S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4B59A1B-13DB-4344-B8B9-0197BCB68A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609600"/>
            <a:ext cx="716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Rubrik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73507C9-0456-487F-94F3-32B944548D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981200"/>
            <a:ext cx="7162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Brödtext</a:t>
            </a:r>
          </a:p>
          <a:p>
            <a:pPr lvl="1"/>
            <a:r>
              <a:rPr lang="sv-SE" altLang="sv-SE"/>
              <a:t>Andra nivån</a:t>
            </a:r>
          </a:p>
          <a:p>
            <a:pPr lvl="2"/>
            <a:r>
              <a:rPr lang="sv-SE" altLang="sv-SE"/>
              <a:t>Tredje nivån</a:t>
            </a:r>
          </a:p>
          <a:p>
            <a:pPr lvl="3"/>
            <a:r>
              <a:rPr lang="sv-SE" altLang="sv-SE"/>
              <a:t>Fjärde nivån</a:t>
            </a:r>
          </a:p>
          <a:p>
            <a:pPr lvl="4"/>
            <a:r>
              <a:rPr lang="sv-SE" altLang="sv-SE"/>
              <a:t>Femte nivån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8575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b="1">
          <a:solidFill>
            <a:schemeClr val="tx1"/>
          </a:solidFill>
          <a:latin typeface="+mn-lt"/>
        </a:defRPr>
      </a:lvl2pPr>
      <a:lvl3pPr marL="123825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b="1">
          <a:solidFill>
            <a:schemeClr val="tx1"/>
          </a:solidFill>
          <a:latin typeface="+mn-lt"/>
        </a:defRPr>
      </a:lvl3pPr>
      <a:lvl4pPr marL="171450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400" b="1">
          <a:solidFill>
            <a:schemeClr val="tx1"/>
          </a:solidFill>
          <a:latin typeface="+mn-lt"/>
        </a:defRPr>
      </a:lvl4pPr>
      <a:lvl5pPr marL="219075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5pPr>
      <a:lvl6pPr marL="264795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6pPr>
      <a:lvl7pPr marL="310515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7pPr>
      <a:lvl8pPr marL="356235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8pPr>
      <a:lvl9pPr marL="401955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Line 613">
            <a:extLst>
              <a:ext uri="{FF2B5EF4-FFF2-40B4-BE49-F238E27FC236}">
                <a16:creationId xmlns:a16="http://schemas.microsoft.com/office/drawing/2014/main" id="{4F836ACE-B474-47FE-AB8A-D2A81705680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4460" y="3155886"/>
            <a:ext cx="7634" cy="35268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54" name="Line 613">
            <a:extLst>
              <a:ext uri="{FF2B5EF4-FFF2-40B4-BE49-F238E27FC236}">
                <a16:creationId xmlns:a16="http://schemas.microsoft.com/office/drawing/2014/main" id="{E4759041-0074-4A87-823D-06FDDF01E397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051" y="2436175"/>
            <a:ext cx="0" cy="17881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51" name="Line 672">
            <a:extLst>
              <a:ext uri="{FF2B5EF4-FFF2-40B4-BE49-F238E27FC236}">
                <a16:creationId xmlns:a16="http://schemas.microsoft.com/office/drawing/2014/main" id="{018DB313-5E9B-4F5D-9F50-87C25BF6944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1421" y="3133292"/>
            <a:ext cx="9354" cy="39534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40" name="Line 613">
            <a:extLst>
              <a:ext uri="{FF2B5EF4-FFF2-40B4-BE49-F238E27FC236}">
                <a16:creationId xmlns:a16="http://schemas.microsoft.com/office/drawing/2014/main" id="{D6FF37D8-EC70-42B0-9C82-5CD88CF4C44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2870" y="3159762"/>
            <a:ext cx="7617" cy="51021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49" name="Line 672">
            <a:extLst>
              <a:ext uri="{FF2B5EF4-FFF2-40B4-BE49-F238E27FC236}">
                <a16:creationId xmlns:a16="http://schemas.microsoft.com/office/drawing/2014/main" id="{AB533353-00B9-48E5-B21C-5E50A03FEBE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23242" y="3501767"/>
            <a:ext cx="0" cy="15719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48" name="Line 672">
            <a:extLst>
              <a:ext uri="{FF2B5EF4-FFF2-40B4-BE49-F238E27FC236}">
                <a16:creationId xmlns:a16="http://schemas.microsoft.com/office/drawing/2014/main" id="{4473A0A6-B074-4350-93AB-7C8702D31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9594" y="3501767"/>
            <a:ext cx="0" cy="146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43" name="Line 613">
            <a:extLst>
              <a:ext uri="{FF2B5EF4-FFF2-40B4-BE49-F238E27FC236}">
                <a16:creationId xmlns:a16="http://schemas.microsoft.com/office/drawing/2014/main" id="{4953F0B8-3A28-485B-A584-3DD057906D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58127" y="2441785"/>
            <a:ext cx="0" cy="14605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08" name="Line 672">
            <a:extLst>
              <a:ext uri="{FF2B5EF4-FFF2-40B4-BE49-F238E27FC236}">
                <a16:creationId xmlns:a16="http://schemas.microsoft.com/office/drawing/2014/main" id="{FEF6D964-F75B-4651-AFD6-D7AC93B3FF36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9392" y="3524207"/>
            <a:ext cx="0" cy="128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099" name="Line 433">
            <a:extLst>
              <a:ext uri="{FF2B5EF4-FFF2-40B4-BE49-F238E27FC236}">
                <a16:creationId xmlns:a16="http://schemas.microsoft.com/office/drawing/2014/main" id="{D2B09EA3-BDFE-42A3-9A30-1232005E08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02664" y="1936047"/>
            <a:ext cx="13154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02" name="AutoShape 665">
            <a:extLst>
              <a:ext uri="{FF2B5EF4-FFF2-40B4-BE49-F238E27FC236}">
                <a16:creationId xmlns:a16="http://schemas.microsoft.com/office/drawing/2014/main" id="{CB4E525F-B0AE-46C8-8CF3-7A0CCAAAC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960" y="4723172"/>
            <a:ext cx="1513613" cy="644102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1000"/>
              </a:lnSpc>
            </a:pPr>
            <a:r>
              <a:rPr lang="sv-SE" altLang="sv-SE" sz="800" dirty="0">
                <a:latin typeface="Futura Std Book" panose="020B0502020204020303" pitchFamily="34" charset="0"/>
              </a:rPr>
              <a:t>Nils Fredriksson Gymnasium</a:t>
            </a:r>
          </a:p>
          <a:p>
            <a:pPr algn="ctr">
              <a:lnSpc>
                <a:spcPts val="1000"/>
              </a:lnSpc>
            </a:pPr>
            <a:r>
              <a:rPr lang="sv-SE" altLang="sv-SE" sz="800" dirty="0">
                <a:latin typeface="Futura Std Book" panose="020B0502020204020303" pitchFamily="34" charset="0"/>
              </a:rPr>
              <a:t>Nils Fredriksson Vuxenutbildning</a:t>
            </a:r>
          </a:p>
          <a:p>
            <a:pPr algn="ctr">
              <a:lnSpc>
                <a:spcPts val="1000"/>
              </a:lnSpc>
            </a:pPr>
            <a:r>
              <a:rPr lang="sv-SE" altLang="sv-SE" sz="800" dirty="0">
                <a:latin typeface="Futura Std Book" panose="020B0502020204020303" pitchFamily="34" charset="0"/>
              </a:rPr>
              <a:t>Vuxenutbildning i Svedala</a:t>
            </a:r>
          </a:p>
          <a:p>
            <a:pPr algn="ctr">
              <a:lnSpc>
                <a:spcPts val="1000"/>
              </a:lnSpc>
            </a:pPr>
            <a:r>
              <a:rPr lang="sv-SE" altLang="sv-SE" sz="800" i="1" dirty="0">
                <a:latin typeface="Futura Std Book" panose="020B0502020204020303" pitchFamily="34" charset="0"/>
              </a:rPr>
              <a:t>Alexander Magnusson</a:t>
            </a:r>
          </a:p>
        </p:txBody>
      </p:sp>
      <p:sp>
        <p:nvSpPr>
          <p:cNvPr id="4103" name="AutoShape 666">
            <a:extLst>
              <a:ext uri="{FF2B5EF4-FFF2-40B4-BE49-F238E27FC236}">
                <a16:creationId xmlns:a16="http://schemas.microsoft.com/office/drawing/2014/main" id="{ADFF6778-B21F-4818-9F7A-06E699EA2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403" y="2591594"/>
            <a:ext cx="1292400" cy="539750"/>
          </a:xfrm>
          <a:prstGeom prst="flowChartAlternateProcess">
            <a:avLst/>
          </a:prstGeom>
          <a:noFill/>
          <a:ln w="22225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 anchorCtr="1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1000" dirty="0">
                <a:latin typeface="Futura Std Book" panose="020B0502020204020303" pitchFamily="34" charset="0"/>
              </a:rPr>
              <a:t>Förskola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Maria Wallin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områdeschef</a:t>
            </a:r>
          </a:p>
          <a:p>
            <a:pPr algn="ctr"/>
            <a:endParaRPr lang="sv-SE" altLang="sv-SE" sz="1100" dirty="0">
              <a:latin typeface="Futura Std Book" panose="020B0502020204020303" pitchFamily="34" charset="0"/>
            </a:endParaRPr>
          </a:p>
        </p:txBody>
      </p:sp>
      <p:sp>
        <p:nvSpPr>
          <p:cNvPr id="4104" name="AutoShape 665">
            <a:extLst>
              <a:ext uri="{FF2B5EF4-FFF2-40B4-BE49-F238E27FC236}">
                <a16:creationId xmlns:a16="http://schemas.microsoft.com/office/drawing/2014/main" id="{666D0467-1EFA-4044-9F1F-CC2903B06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441" y="3671491"/>
            <a:ext cx="1231900" cy="494987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Tofta förskola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Erlandsdals förskola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Maria Ylinen</a:t>
            </a:r>
          </a:p>
        </p:txBody>
      </p:sp>
      <p:sp>
        <p:nvSpPr>
          <p:cNvPr id="4105" name="Line 672">
            <a:extLst>
              <a:ext uri="{FF2B5EF4-FFF2-40B4-BE49-F238E27FC236}">
                <a16:creationId xmlns:a16="http://schemas.microsoft.com/office/drawing/2014/main" id="{A8FA2211-378D-4B91-BA9F-A9FD458973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9261" y="3521402"/>
            <a:ext cx="0" cy="13144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06" name="AutoShape 665">
            <a:extLst>
              <a:ext uri="{FF2B5EF4-FFF2-40B4-BE49-F238E27FC236}">
                <a16:creationId xmlns:a16="http://schemas.microsoft.com/office/drawing/2014/main" id="{73FD0306-538E-4A50-B8CC-255393DD8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441" y="4208015"/>
            <a:ext cx="1231900" cy="468313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Klöverstugans förskola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Tegelbrukets förskola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Annika Aveling</a:t>
            </a:r>
          </a:p>
        </p:txBody>
      </p:sp>
      <p:sp>
        <p:nvSpPr>
          <p:cNvPr id="4107" name="AutoShape 665">
            <a:extLst>
              <a:ext uri="{FF2B5EF4-FFF2-40B4-BE49-F238E27FC236}">
                <a16:creationId xmlns:a16="http://schemas.microsoft.com/office/drawing/2014/main" id="{B4232F74-129A-4265-8875-ABE921ABB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000" y="4907657"/>
            <a:ext cx="1231900" cy="346075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 b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Mumindalens förskola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Maria Thelander</a:t>
            </a:r>
          </a:p>
        </p:txBody>
      </p:sp>
      <p:sp>
        <p:nvSpPr>
          <p:cNvPr id="4109" name="AutoShape 665">
            <a:extLst>
              <a:ext uri="{FF2B5EF4-FFF2-40B4-BE49-F238E27FC236}">
                <a16:creationId xmlns:a16="http://schemas.microsoft.com/office/drawing/2014/main" id="{9B36871A-19B0-41E0-AE29-757096787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000" y="5304955"/>
            <a:ext cx="1231900" cy="355688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Åkerbrukets förskola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Kristina Elvingsson</a:t>
            </a:r>
          </a:p>
        </p:txBody>
      </p:sp>
      <p:sp>
        <p:nvSpPr>
          <p:cNvPr id="4110" name="Line 672">
            <a:extLst>
              <a:ext uri="{FF2B5EF4-FFF2-40B4-BE49-F238E27FC236}">
                <a16:creationId xmlns:a16="http://schemas.microsoft.com/office/drawing/2014/main" id="{B6F79F14-1179-49D8-B589-7678C64AE10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5130" y="1562100"/>
            <a:ext cx="0" cy="10537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11" name="Line 433">
            <a:extLst>
              <a:ext uri="{FF2B5EF4-FFF2-40B4-BE49-F238E27FC236}">
                <a16:creationId xmlns:a16="http://schemas.microsoft.com/office/drawing/2014/main" id="{F7EEE61C-AF0E-4B52-839F-A6A4EA01309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5536" y="2424110"/>
            <a:ext cx="6705516" cy="1749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12" name="AutoShape 550">
            <a:extLst>
              <a:ext uri="{FF2B5EF4-FFF2-40B4-BE49-F238E27FC236}">
                <a16:creationId xmlns:a16="http://schemas.microsoft.com/office/drawing/2014/main" id="{D42ADBB5-D7FC-4F6E-9C5C-216735C1D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9444" y="957263"/>
            <a:ext cx="1814395" cy="604837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820024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20024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dirty="0">
                <a:latin typeface="Futura Std Book" panose="020B0502020204020303" pitchFamily="34" charset="0"/>
              </a:rPr>
              <a:t>Utbildningschef</a:t>
            </a:r>
          </a:p>
          <a:p>
            <a:pPr algn="ctr"/>
            <a:r>
              <a:rPr lang="sv-SE" altLang="sv-SE" sz="1200" dirty="0">
                <a:latin typeface="Futura Std Book" panose="020B0502020204020303" pitchFamily="34" charset="0"/>
              </a:rPr>
              <a:t>Fredrik </a:t>
            </a:r>
            <a:r>
              <a:rPr lang="sv-SE" altLang="sv-SE" sz="1200" dirty="0" err="1">
                <a:latin typeface="Futura Std Book" panose="020B0502020204020303" pitchFamily="34" charset="0"/>
              </a:rPr>
              <a:t>Aksell</a:t>
            </a:r>
            <a:endParaRPr lang="sv-SE" altLang="sv-SE" sz="1200" dirty="0">
              <a:latin typeface="Futura Std Book" panose="020B0502020204020303" pitchFamily="34" charset="0"/>
            </a:endParaRPr>
          </a:p>
        </p:txBody>
      </p:sp>
      <p:sp>
        <p:nvSpPr>
          <p:cNvPr id="4113" name="AutoShape 665">
            <a:extLst>
              <a:ext uri="{FF2B5EF4-FFF2-40B4-BE49-F238E27FC236}">
                <a16:creationId xmlns:a16="http://schemas.microsoft.com/office/drawing/2014/main" id="{CF38CC6F-E4CC-4EC4-86A8-1333795C6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000" y="3687054"/>
            <a:ext cx="1231900" cy="325893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Bara backar förskola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Laila Petersén</a:t>
            </a:r>
          </a:p>
        </p:txBody>
      </p:sp>
      <p:sp>
        <p:nvSpPr>
          <p:cNvPr id="4114" name="AutoShape 665">
            <a:extLst>
              <a:ext uri="{FF2B5EF4-FFF2-40B4-BE49-F238E27FC236}">
                <a16:creationId xmlns:a16="http://schemas.microsoft.com/office/drawing/2014/main" id="{4D6F920A-904A-4DB3-9EE2-8D87FDEC6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389" y="4070919"/>
            <a:ext cx="1231900" cy="346075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Floraparkens förskola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Sandra Florén</a:t>
            </a:r>
          </a:p>
        </p:txBody>
      </p:sp>
      <p:sp>
        <p:nvSpPr>
          <p:cNvPr id="4115" name="AutoShape 665">
            <a:extLst>
              <a:ext uri="{FF2B5EF4-FFF2-40B4-BE49-F238E27FC236}">
                <a16:creationId xmlns:a16="http://schemas.microsoft.com/office/drawing/2014/main" id="{7677C16C-8088-46E8-BF4F-D287D8B18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7297" y="4223378"/>
            <a:ext cx="1230313" cy="467797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Naverlönnskolan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4-9, fritidshem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Anna Moberg</a:t>
            </a:r>
            <a:endParaRPr lang="sv-SE" altLang="sv-SE" sz="700" i="1" dirty="0">
              <a:latin typeface="Futura Std Book" panose="020B0502020204020303" pitchFamily="34" charset="0"/>
            </a:endParaRPr>
          </a:p>
          <a:p>
            <a:pPr algn="ctr"/>
            <a:endParaRPr lang="sv-SE" altLang="sv-SE" sz="1000" dirty="0">
              <a:latin typeface="Futura Std Book" panose="020B0502020204020303" pitchFamily="34" charset="0"/>
            </a:endParaRPr>
          </a:p>
        </p:txBody>
      </p:sp>
      <p:sp>
        <p:nvSpPr>
          <p:cNvPr id="4117" name="Rectangle 425">
            <a:extLst>
              <a:ext uri="{FF2B5EF4-FFF2-40B4-BE49-F238E27FC236}">
                <a16:creationId xmlns:a16="http://schemas.microsoft.com/office/drawing/2014/main" id="{0F446F72-A679-45F5-8144-AC984DCD4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03" y="211533"/>
            <a:ext cx="8793626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2800" dirty="0">
                <a:latin typeface="Lato" panose="020F0502020204030203" pitchFamily="34" charset="0"/>
                <a:cs typeface="Lao UI" panose="020B0604020202020204" pitchFamily="34" charset="0"/>
              </a:rPr>
              <a:t>Verksamhetsområde Utbildning - Ledningsorganisation</a:t>
            </a:r>
          </a:p>
        </p:txBody>
      </p:sp>
      <p:sp>
        <p:nvSpPr>
          <p:cNvPr id="4118" name="AutoShape 665">
            <a:extLst>
              <a:ext uri="{FF2B5EF4-FFF2-40B4-BE49-F238E27FC236}">
                <a16:creationId xmlns:a16="http://schemas.microsoft.com/office/drawing/2014/main" id="{24750A4B-A2D4-4D18-B808-1D1701ED8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3600" y="3687054"/>
            <a:ext cx="1231900" cy="479425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 err="1">
                <a:latin typeface="Futura Std Book" panose="020B0502020204020303" pitchFamily="34" charset="0"/>
              </a:rPr>
              <a:t>Spångholmsskolan</a:t>
            </a:r>
            <a:endParaRPr lang="sv-SE" altLang="sv-SE" sz="800" dirty="0">
              <a:latin typeface="Futura Std Book" panose="020B0502020204020303" pitchFamily="34" charset="0"/>
            </a:endParaRP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4-9, fritidshem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Anders Dybner</a:t>
            </a:r>
          </a:p>
        </p:txBody>
      </p:sp>
      <p:sp>
        <p:nvSpPr>
          <p:cNvPr id="4119" name="AutoShape 665">
            <a:extLst>
              <a:ext uri="{FF2B5EF4-FFF2-40B4-BE49-F238E27FC236}">
                <a16:creationId xmlns:a16="http://schemas.microsoft.com/office/drawing/2014/main" id="{BBC161F4-0112-4DA3-AB40-50897E238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4633" y="4222863"/>
            <a:ext cx="1230312" cy="604104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 err="1">
                <a:latin typeface="Futura Std Book" panose="020B0502020204020303" pitchFamily="34" charset="0"/>
              </a:rPr>
              <a:t>Roslättsskolan</a:t>
            </a:r>
            <a:endParaRPr lang="sv-SE" altLang="sv-SE" sz="800" dirty="0">
              <a:latin typeface="Futura Std Book" panose="020B0502020204020303" pitchFamily="34" charset="0"/>
            </a:endParaRP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F-3, fritidshem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Anpassad grundskola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Helena Havrup</a:t>
            </a:r>
          </a:p>
        </p:txBody>
      </p:sp>
      <p:sp>
        <p:nvSpPr>
          <p:cNvPr id="4120" name="AutoShape 665">
            <a:extLst>
              <a:ext uri="{FF2B5EF4-FFF2-40B4-BE49-F238E27FC236}">
                <a16:creationId xmlns:a16="http://schemas.microsoft.com/office/drawing/2014/main" id="{BD2FAD5D-3579-4C69-B47B-5A49D2403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3200" y="4748082"/>
            <a:ext cx="1231900" cy="604105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 err="1">
                <a:latin typeface="Futura Std Book" panose="020B0502020204020303" pitchFamily="34" charset="0"/>
              </a:rPr>
              <a:t>Aggarpsskolan</a:t>
            </a:r>
            <a:endParaRPr lang="sv-SE" altLang="sv-SE" sz="800" dirty="0">
              <a:latin typeface="Futura Std Book" panose="020B0502020204020303" pitchFamily="34" charset="0"/>
            </a:endParaRP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4-9, fritidshem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Anpassad grundskola 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Marie Andreasson</a:t>
            </a:r>
          </a:p>
        </p:txBody>
      </p:sp>
      <p:sp>
        <p:nvSpPr>
          <p:cNvPr id="4121" name="AutoShape 665">
            <a:extLst>
              <a:ext uri="{FF2B5EF4-FFF2-40B4-BE49-F238E27FC236}">
                <a16:creationId xmlns:a16="http://schemas.microsoft.com/office/drawing/2014/main" id="{F14069E7-AD0D-4669-A42F-C4CAF0424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504" y="3670436"/>
            <a:ext cx="1231900" cy="479425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Klågerupskolan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F-9, fritidshem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Anders Stenström</a:t>
            </a:r>
          </a:p>
        </p:txBody>
      </p:sp>
      <p:sp>
        <p:nvSpPr>
          <p:cNvPr id="4122" name="AutoShape 665">
            <a:extLst>
              <a:ext uri="{FF2B5EF4-FFF2-40B4-BE49-F238E27FC236}">
                <a16:creationId xmlns:a16="http://schemas.microsoft.com/office/drawing/2014/main" id="{8C88FDEF-4355-4CA5-99EA-5AD2B3B13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800" y="4883875"/>
            <a:ext cx="1230313" cy="468312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Kyrkskolan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F-3, fritidshem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Josefine Lindén</a:t>
            </a:r>
          </a:p>
        </p:txBody>
      </p:sp>
      <p:sp>
        <p:nvSpPr>
          <p:cNvPr id="4123" name="AutoShape 665">
            <a:extLst>
              <a:ext uri="{FF2B5EF4-FFF2-40B4-BE49-F238E27FC236}">
                <a16:creationId xmlns:a16="http://schemas.microsoft.com/office/drawing/2014/main" id="{3B68EB09-CEC3-400C-A947-68C75A3D4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400" y="3670437"/>
            <a:ext cx="1231900" cy="4680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Baraskolan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F-3, fritidshem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Kate </a:t>
            </a:r>
            <a:r>
              <a:rPr lang="sv-SE" altLang="sv-SE" sz="800" i="1" dirty="0" err="1">
                <a:latin typeface="Futura Std Book" panose="020B0502020204020303" pitchFamily="34" charset="0"/>
              </a:rPr>
              <a:t>Femö</a:t>
            </a:r>
            <a:r>
              <a:rPr lang="sv-SE" altLang="sv-SE" sz="800" i="1" dirty="0">
                <a:latin typeface="Futura Std Book" panose="020B0502020204020303" pitchFamily="34" charset="0"/>
              </a:rPr>
              <a:t> Fondin</a:t>
            </a:r>
          </a:p>
        </p:txBody>
      </p:sp>
      <p:sp>
        <p:nvSpPr>
          <p:cNvPr id="4124" name="AutoShape 665">
            <a:extLst>
              <a:ext uri="{FF2B5EF4-FFF2-40B4-BE49-F238E27FC236}">
                <a16:creationId xmlns:a16="http://schemas.microsoft.com/office/drawing/2014/main" id="{22E2A846-45D6-4595-A938-35FAF4D12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400" y="4196176"/>
            <a:ext cx="1231900" cy="4680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Marbäcksskolan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F-3, fritidshem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Kim Liddell</a:t>
            </a:r>
          </a:p>
        </p:txBody>
      </p:sp>
      <p:sp>
        <p:nvSpPr>
          <p:cNvPr id="4126" name="Platshållare för datum 3">
            <a:extLst>
              <a:ext uri="{FF2B5EF4-FFF2-40B4-BE49-F238E27FC236}">
                <a16:creationId xmlns:a16="http://schemas.microsoft.com/office/drawing/2014/main" id="{9A80EF53-859A-4DE9-836E-5BDA8A73FE6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8841181" y="6392467"/>
            <a:ext cx="790575" cy="254000"/>
          </a:xfrm>
          <a:noFill/>
        </p:spPr>
        <p:txBody>
          <a:bodyPr/>
          <a:lstStyle>
            <a:lvl1pPr defTabSz="7620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sv-SE" altLang="sv-SE" sz="800" b="0" dirty="0">
                <a:latin typeface="Futura Std Book" panose="020B0502020204020303" pitchFamily="34" charset="0"/>
              </a:rPr>
              <a:t>2026-08-10</a:t>
            </a:r>
          </a:p>
        </p:txBody>
      </p:sp>
      <p:pic>
        <p:nvPicPr>
          <p:cNvPr id="4127" name="Picture 49">
            <a:extLst>
              <a:ext uri="{FF2B5EF4-FFF2-40B4-BE49-F238E27FC236}">
                <a16:creationId xmlns:a16="http://schemas.microsoft.com/office/drawing/2014/main" id="{E09C2289-20F8-4C34-8E3B-3D52C87C0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486" y="5819775"/>
            <a:ext cx="123825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</p:pic>
      <p:sp>
        <p:nvSpPr>
          <p:cNvPr id="4128" name="Line 433">
            <a:extLst>
              <a:ext uri="{FF2B5EF4-FFF2-40B4-BE49-F238E27FC236}">
                <a16:creationId xmlns:a16="http://schemas.microsoft.com/office/drawing/2014/main" id="{1702D356-DFCA-4509-8295-51E8981CE5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55412" y="3528641"/>
            <a:ext cx="131215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29" name="Line 433">
            <a:extLst>
              <a:ext uri="{FF2B5EF4-FFF2-40B4-BE49-F238E27FC236}">
                <a16:creationId xmlns:a16="http://schemas.microsoft.com/office/drawing/2014/main" id="{B9ABA81B-8483-45DB-AD28-A7E6798DA2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14913" y="1936047"/>
            <a:ext cx="1384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31" name="AutoShape 666">
            <a:extLst>
              <a:ext uri="{FF2B5EF4-FFF2-40B4-BE49-F238E27FC236}">
                <a16:creationId xmlns:a16="http://schemas.microsoft.com/office/drawing/2014/main" id="{A9170146-24C1-48EA-831B-7E98FABF6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0522" y="1751835"/>
            <a:ext cx="1435100" cy="344488"/>
          </a:xfrm>
          <a:prstGeom prst="flowChartAlternateProcess">
            <a:avLst/>
          </a:prstGeom>
          <a:noFill/>
          <a:ln w="25400" algn="ctr">
            <a:solidFill>
              <a:srgbClr val="82002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 b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900" dirty="0">
                <a:latin typeface="Futura Std Book" panose="020B0502020204020303" pitchFamily="34" charset="0"/>
              </a:rPr>
              <a:t>Administration/vaktmästeri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Mats Törnwall, enhetschef</a:t>
            </a:r>
          </a:p>
        </p:txBody>
      </p:sp>
      <p:sp>
        <p:nvSpPr>
          <p:cNvPr id="4132" name="AutoShape 666">
            <a:extLst>
              <a:ext uri="{FF2B5EF4-FFF2-40B4-BE49-F238E27FC236}">
                <a16:creationId xmlns:a16="http://schemas.microsoft.com/office/drawing/2014/main" id="{684F3C7C-DEC4-4A0F-BE18-0C9879402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638" y="3015665"/>
            <a:ext cx="1216632" cy="467798"/>
          </a:xfrm>
          <a:prstGeom prst="flowChartAlternateProcess">
            <a:avLst/>
          </a:prstGeom>
          <a:noFill/>
          <a:ln w="25400" algn="ctr">
            <a:solidFill>
              <a:srgbClr val="82002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18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900" dirty="0">
                <a:latin typeface="Futura Std Book" panose="020B0502020204020303" pitchFamily="34" charset="0"/>
              </a:rPr>
              <a:t>Barn- och elevhälsan</a:t>
            </a:r>
          </a:p>
          <a:p>
            <a:pPr algn="ctr"/>
            <a:r>
              <a:rPr lang="sv-SE" altLang="sv-SE" sz="900" dirty="0">
                <a:latin typeface="Futura Std Book" panose="020B0502020204020303" pitchFamily="34" charset="0"/>
              </a:rPr>
              <a:t>Modersmålsenheten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Sara Åberg, enhetschef</a:t>
            </a:r>
          </a:p>
        </p:txBody>
      </p:sp>
      <p:sp>
        <p:nvSpPr>
          <p:cNvPr id="4133" name="AutoShape 666">
            <a:extLst>
              <a:ext uri="{FF2B5EF4-FFF2-40B4-BE49-F238E27FC236}">
                <a16:creationId xmlns:a16="http://schemas.microsoft.com/office/drawing/2014/main" id="{9A3701F8-D761-4D4F-ADB0-8AE2C2D4A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9133" y="2616720"/>
            <a:ext cx="1292225" cy="539750"/>
          </a:xfrm>
          <a:prstGeom prst="flowChartAlternateProcess">
            <a:avLst/>
          </a:prstGeom>
          <a:noFill/>
          <a:ln w="22225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 anchorCtr="1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1000" dirty="0">
                <a:latin typeface="Futura Std Book" panose="020B0502020204020303" pitchFamily="34" charset="0"/>
              </a:rPr>
              <a:t>Kultur och fritid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Josefine Bladh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Områdeschef</a:t>
            </a:r>
          </a:p>
          <a:p>
            <a:pPr algn="ctr"/>
            <a:endParaRPr lang="sv-SE" altLang="sv-SE" sz="1100" dirty="0">
              <a:latin typeface="Futura Std Book" panose="020B0502020204020303" pitchFamily="34" charset="0"/>
            </a:endParaRPr>
          </a:p>
        </p:txBody>
      </p:sp>
      <p:sp>
        <p:nvSpPr>
          <p:cNvPr id="4134" name="AutoShape 665">
            <a:extLst>
              <a:ext uri="{FF2B5EF4-FFF2-40B4-BE49-F238E27FC236}">
                <a16:creationId xmlns:a16="http://schemas.microsoft.com/office/drawing/2014/main" id="{AFC880A5-60F6-4B28-8902-B3458ADD3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8963" y="3670436"/>
            <a:ext cx="1231200" cy="3600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Fritid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Erna Gadzo</a:t>
            </a:r>
            <a:endParaRPr lang="sv-SE" altLang="sv-SE" sz="700" i="1" dirty="0">
              <a:latin typeface="Futura Std Book" panose="020B0502020204020303" pitchFamily="34" charset="0"/>
            </a:endParaRPr>
          </a:p>
        </p:txBody>
      </p:sp>
      <p:sp>
        <p:nvSpPr>
          <p:cNvPr id="4135" name="AutoShape 665">
            <a:extLst>
              <a:ext uri="{FF2B5EF4-FFF2-40B4-BE49-F238E27FC236}">
                <a16:creationId xmlns:a16="http://schemas.microsoft.com/office/drawing/2014/main" id="{D4BF5B57-9C3A-4F1E-9671-6C1095438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7600" y="4121189"/>
            <a:ext cx="1231200" cy="3600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Kultur och bibliotek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Piroska Bakran</a:t>
            </a:r>
            <a:endParaRPr lang="sv-SE" altLang="sv-SE" sz="700" i="1" dirty="0">
              <a:latin typeface="Futura Std Book" panose="020B0502020204020303" pitchFamily="34" charset="0"/>
            </a:endParaRPr>
          </a:p>
        </p:txBody>
      </p:sp>
      <p:sp>
        <p:nvSpPr>
          <p:cNvPr id="4136" name="AutoShape 665">
            <a:extLst>
              <a:ext uri="{FF2B5EF4-FFF2-40B4-BE49-F238E27FC236}">
                <a16:creationId xmlns:a16="http://schemas.microsoft.com/office/drawing/2014/main" id="{F122FC83-8C65-4BAA-97D5-6B29984E6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7600" y="4565076"/>
            <a:ext cx="1231200" cy="3600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Kulturskola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Erna Gadzo</a:t>
            </a:r>
          </a:p>
          <a:p>
            <a:pPr algn="ctr"/>
            <a:endParaRPr lang="sv-SE" altLang="sv-SE" sz="700" dirty="0">
              <a:latin typeface="Futura Std Book" panose="020B0502020204020303" pitchFamily="34" charset="0"/>
            </a:endParaRPr>
          </a:p>
        </p:txBody>
      </p:sp>
      <p:sp>
        <p:nvSpPr>
          <p:cNvPr id="4137" name="AutoShape 665">
            <a:extLst>
              <a:ext uri="{FF2B5EF4-FFF2-40B4-BE49-F238E27FC236}">
                <a16:creationId xmlns:a16="http://schemas.microsoft.com/office/drawing/2014/main" id="{8CDE1F35-DD55-4B43-B6AC-9F54D11B8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400" y="4739873"/>
            <a:ext cx="1231900" cy="719633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Marbäcks förskola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Örtagårdens förskola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Marbäck OB-omsorg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Familjecentral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Helén </a:t>
            </a:r>
            <a:r>
              <a:rPr lang="sv-SE" altLang="sv-SE" sz="800" i="1" dirty="0" err="1">
                <a:latin typeface="Futura Std Book" panose="020B0502020204020303" pitchFamily="34" charset="0"/>
              </a:rPr>
              <a:t>Stenemalm</a:t>
            </a:r>
            <a:endParaRPr lang="sv-SE" altLang="sv-SE" sz="800" i="1" dirty="0">
              <a:latin typeface="Futura Std Book" panose="020B0502020204020303" pitchFamily="34" charset="0"/>
            </a:endParaRPr>
          </a:p>
        </p:txBody>
      </p:sp>
      <p:sp>
        <p:nvSpPr>
          <p:cNvPr id="4141" name="AutoShape 665">
            <a:extLst>
              <a:ext uri="{FF2B5EF4-FFF2-40B4-BE49-F238E27FC236}">
                <a16:creationId xmlns:a16="http://schemas.microsoft.com/office/drawing/2014/main" id="{F6E7164F-F87A-4D46-B1C6-9ADE5B4E2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389" y="4497491"/>
            <a:ext cx="1231900" cy="344487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Hattstugans förskola</a:t>
            </a:r>
          </a:p>
          <a:p>
            <a:pPr algn="ctr"/>
            <a:r>
              <a:rPr lang="sv-SE" altLang="sv-SE" sz="800" i="1" dirty="0">
                <a:latin typeface="Futura Std Book" panose="020B0502020204020303" pitchFamily="34" charset="0"/>
              </a:rPr>
              <a:t>Elinor Lindsten</a:t>
            </a:r>
          </a:p>
        </p:txBody>
      </p:sp>
      <p:sp>
        <p:nvSpPr>
          <p:cNvPr id="4147" name="Line 433">
            <a:extLst>
              <a:ext uri="{FF2B5EF4-FFF2-40B4-BE49-F238E27FC236}">
                <a16:creationId xmlns:a16="http://schemas.microsoft.com/office/drawing/2014/main" id="{8B089134-A877-4DDB-BD25-46BBE1B549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45979" y="3508577"/>
            <a:ext cx="237726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16" name="AutoShape 666">
            <a:extLst>
              <a:ext uri="{FF2B5EF4-FFF2-40B4-BE49-F238E27FC236}">
                <a16:creationId xmlns:a16="http://schemas.microsoft.com/office/drawing/2014/main" id="{F1319100-1A82-491A-9188-7B8E6D1C7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0138" y="2615884"/>
            <a:ext cx="2259302" cy="540000"/>
          </a:xfrm>
          <a:prstGeom prst="flowChartAlternateProcess">
            <a:avLst/>
          </a:prstGeom>
          <a:noFill/>
          <a:ln w="22225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 anchorCtr="1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1000" dirty="0">
                <a:latin typeface="Futura Std Book" panose="020B0502020204020303" pitchFamily="34" charset="0"/>
              </a:rPr>
              <a:t>Grundskola, anpassade grundskolan, </a:t>
            </a:r>
          </a:p>
          <a:p>
            <a:pPr algn="ctr"/>
            <a:r>
              <a:rPr lang="sv-SE" altLang="sv-SE" sz="1000" dirty="0">
                <a:latin typeface="Futura Std Book" panose="020B0502020204020303" pitchFamily="34" charset="0"/>
              </a:rPr>
              <a:t>gymnasium, vuxenutbildning</a:t>
            </a:r>
          </a:p>
          <a:p>
            <a:pPr algn="ctr"/>
            <a:r>
              <a:rPr lang="sv-SE" altLang="sv-SE" sz="800" i="1">
                <a:latin typeface="Futura Std Book" panose="020B0502020204020303" pitchFamily="34" charset="0"/>
              </a:rPr>
              <a:t>Liselott Ekström, </a:t>
            </a:r>
            <a:r>
              <a:rPr lang="sv-SE" altLang="sv-SE" sz="800" dirty="0">
                <a:latin typeface="Futura Std Book" panose="020B0502020204020303" pitchFamily="34" charset="0"/>
              </a:rPr>
              <a:t>områdeschef</a:t>
            </a:r>
          </a:p>
        </p:txBody>
      </p:sp>
      <p:sp>
        <p:nvSpPr>
          <p:cNvPr id="55" name="AutoShape 666">
            <a:extLst>
              <a:ext uri="{FF2B5EF4-FFF2-40B4-BE49-F238E27FC236}">
                <a16:creationId xmlns:a16="http://schemas.microsoft.com/office/drawing/2014/main" id="{3BA85720-B2BD-4A14-845C-D82E2B167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8350" y="1789909"/>
            <a:ext cx="1259357" cy="291652"/>
          </a:xfrm>
          <a:prstGeom prst="flowChartAlternateProcess">
            <a:avLst/>
          </a:prstGeom>
          <a:noFill/>
          <a:ln w="25400" algn="ctr">
            <a:solidFill>
              <a:srgbClr val="82002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54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900" dirty="0">
                <a:latin typeface="Futura Std Book" panose="020B0502020204020303" pitchFamily="34" charset="0"/>
              </a:rPr>
              <a:t>Strategiskt ledningsstöd</a:t>
            </a:r>
            <a:endParaRPr lang="sv-SE" altLang="sv-SE" sz="800" dirty="0">
              <a:latin typeface="Futura Std Book" panose="020B0502020204020303" pitchFamily="34" charset="0"/>
            </a:endParaRPr>
          </a:p>
        </p:txBody>
      </p:sp>
      <p:sp>
        <p:nvSpPr>
          <p:cNvPr id="49" name="Line 433">
            <a:extLst>
              <a:ext uri="{FF2B5EF4-FFF2-40B4-BE49-F238E27FC236}">
                <a16:creationId xmlns:a16="http://schemas.microsoft.com/office/drawing/2014/main" id="{648F06CE-80AA-46EF-8D2F-8CEF0B54CEAB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3792" y="3278845"/>
            <a:ext cx="1321487" cy="12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lorg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Polor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rgbClr val="B23206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rgbClr val="B23206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900" dirty="0" smtClean="0">
            <a:latin typeface="Futura Std Book" pitchFamily="34" charset="0"/>
          </a:defRPr>
        </a:defPPr>
      </a:lstStyle>
    </a:txDef>
  </a:objectDefaults>
  <a:extraClrSchemeLst>
    <a:extraClrScheme>
      <a:clrScheme name="Polorg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lor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lorg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lorg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lorg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lorg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lorg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1378</TotalTime>
  <Pages>25</Pages>
  <Words>173</Words>
  <Application>Microsoft Office PowerPoint</Application>
  <PresentationFormat>A4 (210 x 297 mm)</PresentationFormat>
  <Paragraphs>77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Futura Std Book</vt:lpstr>
      <vt:lpstr>Lato</vt:lpstr>
      <vt:lpstr>Times New Roman</vt:lpstr>
      <vt:lpstr>Polorg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Organisationen</dc:title>
  <dc:subject>Nya organisationsmodeller (liggande)</dc:subject>
  <dc:creator>Svedala kommun</dc:creator>
  <cp:keywords>Nyorg</cp:keywords>
  <cp:lastModifiedBy>Annika Johansson</cp:lastModifiedBy>
  <cp:revision>428</cp:revision>
  <cp:lastPrinted>2020-01-03T14:24:54Z</cp:lastPrinted>
  <dcterms:created xsi:type="dcterms:W3CDTF">1996-11-13T09:13:08Z</dcterms:created>
  <dcterms:modified xsi:type="dcterms:W3CDTF">2026-08-10T08:30:57Z</dcterms:modified>
</cp:coreProperties>
</file>