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906000" cy="6858000" type="A4"/>
  <p:notesSz cx="7099300" cy="10234613"/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ika Johansson" initials="AJ" lastIdx="1" clrIdx="0">
    <p:extLst>
      <p:ext uri="{19B8F6BF-5375-455C-9EA6-DF929625EA0E}">
        <p15:presenceInfo xmlns:p15="http://schemas.microsoft.com/office/powerpoint/2012/main" userId="S::Annika.Johansson@svedala.se::a8f19adb-04ae-4a94-84ee-a14184605ef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7775D"/>
    <a:srgbClr val="820024"/>
    <a:srgbClr val="663300"/>
    <a:srgbClr val="BC8063"/>
    <a:srgbClr val="830628"/>
    <a:srgbClr val="DA9DB9"/>
    <a:srgbClr val="7E0045"/>
    <a:srgbClr val="A3AC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1" autoAdjust="0"/>
    <p:restoredTop sz="94676" autoAdjust="0"/>
  </p:normalViewPr>
  <p:slideViewPr>
    <p:cSldViewPr snapToGrid="0">
      <p:cViewPr varScale="1">
        <p:scale>
          <a:sx n="107" d="100"/>
          <a:sy n="107" d="100"/>
        </p:scale>
        <p:origin x="2088" y="10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84BBB7C0-F7A6-40B0-BD2E-7178E8558B2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12700"/>
            <a:ext cx="3076576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895" tIns="0" rIns="19895" bIns="0" numCol="1" anchor="t" anchorCtr="0" compatLnSpc="1">
            <a:prstTxWarp prst="textNoShape">
              <a:avLst/>
            </a:prstTxWarp>
          </a:bodyPr>
          <a:lstStyle>
            <a:lvl1pPr algn="l" defTabSz="1009575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DE5FF5AC-E1BB-4EA0-8FED-A58B41B068F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4313" y="12700"/>
            <a:ext cx="30765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895" tIns="0" rIns="19895" bIns="0" numCol="1" anchor="t" anchorCtr="0" compatLnSpc="1">
            <a:prstTxWarp prst="textNoShape">
              <a:avLst/>
            </a:prstTxWarp>
          </a:bodyPr>
          <a:lstStyle>
            <a:lvl1pPr algn="r" defTabSz="1009575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93381816-46BC-46F9-A5B4-00C5BD1C7DB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-1588" y="9745663"/>
            <a:ext cx="3076576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895" tIns="0" rIns="19895" bIns="0" numCol="1" anchor="b" anchorCtr="0" compatLnSpc="1">
            <a:prstTxWarp prst="textNoShape">
              <a:avLst/>
            </a:prstTxWarp>
          </a:bodyPr>
          <a:lstStyle>
            <a:lvl1pPr algn="l" defTabSz="1009575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A44CDABB-311C-4B12-9D9C-FD55BB21583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4313" y="9745663"/>
            <a:ext cx="30765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895" tIns="0" rIns="19895" bIns="0" numCol="1" anchor="b" anchorCtr="0" compatLnSpc="1">
            <a:prstTxWarp prst="textNoShape">
              <a:avLst/>
            </a:prstTxWarp>
          </a:bodyPr>
          <a:lstStyle>
            <a:lvl1pPr algn="r" defTabSz="1008063">
              <a:defRPr sz="1000" i="1"/>
            </a:lvl1pPr>
          </a:lstStyle>
          <a:p>
            <a:pPr>
              <a:defRPr/>
            </a:pPr>
            <a:fld id="{40D0B65E-19F5-4173-9D3A-97056E139E8B}" type="slidenum">
              <a:rPr lang="sv-SE" altLang="sv-SE"/>
              <a:pPr>
                <a:defRPr/>
              </a:pPr>
              <a:t>‹#›</a:t>
            </a:fld>
            <a:endParaRPr lang="sv-SE" altLang="sv-SE" dirty="0"/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38E8DE06-7036-4614-BD4E-C77138DD47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0550" y="9750425"/>
            <a:ext cx="839788" cy="26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4497" tIns="48077" rIns="94497" bIns="48077">
            <a:spAutoFit/>
          </a:bodyPr>
          <a:lstStyle>
            <a:lvl1pPr defTabSz="957263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7263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7263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7263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7263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sv-SE" altLang="sv-SE" sz="1200" dirty="0"/>
              <a:t>Sidan </a:t>
            </a:r>
            <a:fld id="{B56E8799-D04A-4730-8A6B-7A19209FE0F7}" type="slidenum">
              <a:rPr lang="sv-SE" altLang="sv-SE" sz="1200" smtClean="0"/>
              <a:pPr algn="ctr">
                <a:lnSpc>
                  <a:spcPct val="90000"/>
                </a:lnSpc>
                <a:defRPr/>
              </a:pPr>
              <a:t>‹#›</a:t>
            </a:fld>
            <a:endParaRPr lang="sv-SE" altLang="sv-SE" sz="1200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6AA8799-6A30-477F-AB17-462AE3ED90D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12700"/>
            <a:ext cx="3076576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895" tIns="0" rIns="19895" bIns="0" numCol="1" anchor="t" anchorCtr="0" compatLnSpc="1">
            <a:prstTxWarp prst="textNoShape">
              <a:avLst/>
            </a:prstTxWarp>
          </a:bodyPr>
          <a:lstStyle>
            <a:lvl1pPr algn="l" defTabSz="841313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50887E1A-ECC9-49EB-9000-F5E56897B53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24313" y="12700"/>
            <a:ext cx="30765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895" tIns="0" rIns="19895" bIns="0" numCol="1" anchor="t" anchorCtr="0" compatLnSpc="1">
            <a:prstTxWarp prst="textNoShape">
              <a:avLst/>
            </a:prstTxWarp>
          </a:bodyPr>
          <a:lstStyle>
            <a:lvl1pPr algn="r" defTabSz="841313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F2C32C04-C937-4122-B50D-2681D4FCA69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1588" y="9745663"/>
            <a:ext cx="3076576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895" tIns="0" rIns="19895" bIns="0" numCol="1" anchor="b" anchorCtr="0" compatLnSpc="1">
            <a:prstTxWarp prst="textNoShape">
              <a:avLst/>
            </a:prstTxWarp>
          </a:bodyPr>
          <a:lstStyle>
            <a:lvl1pPr algn="l" defTabSz="841313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17E82809-CD11-4DA1-9FA1-8E7F85F180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4313" y="9745663"/>
            <a:ext cx="30765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895" tIns="0" rIns="19895" bIns="0" numCol="1" anchor="b" anchorCtr="0" compatLnSpc="1">
            <a:prstTxWarp prst="textNoShape">
              <a:avLst/>
            </a:prstTxWarp>
          </a:bodyPr>
          <a:lstStyle>
            <a:lvl1pPr algn="r" defTabSz="839788">
              <a:defRPr sz="1000" i="1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898C1286-706D-41F0-B37D-A5B4A4479438}" type="slidenum">
              <a:rPr lang="sv-SE" altLang="sv-SE"/>
              <a:pPr>
                <a:defRPr/>
              </a:pPr>
              <a:t>‹#›</a:t>
            </a:fld>
            <a:endParaRPr lang="sv-SE" altLang="sv-SE" dirty="0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CA5F8AD2-2581-499F-B2D2-DA0A54AF39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0550" y="9750425"/>
            <a:ext cx="839788" cy="26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4497" tIns="48077" rIns="94497" bIns="48077">
            <a:spAutoFit/>
          </a:bodyPr>
          <a:lstStyle>
            <a:lvl1pPr defTabSz="957263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7263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7263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7263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7263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9572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sv-SE" altLang="sv-SE" sz="1200" dirty="0"/>
              <a:t>Sidan </a:t>
            </a:r>
            <a:fld id="{594C183D-EF9A-4955-BE90-F8A1E5B8C58B}" type="slidenum">
              <a:rPr lang="sv-SE" altLang="sv-SE" sz="1200" smtClean="0"/>
              <a:pPr algn="ctr">
                <a:lnSpc>
                  <a:spcPct val="90000"/>
                </a:lnSpc>
                <a:defRPr/>
              </a:pPr>
              <a:t>‹#›</a:t>
            </a:fld>
            <a:endParaRPr lang="sv-SE" altLang="sv-SE" sz="1200" dirty="0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40AE918F-4733-483D-ABA5-1B0BB7DEEF9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73138" y="901700"/>
            <a:ext cx="5154612" cy="3568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6" name="Rectangle 8">
            <a:extLst>
              <a:ext uri="{FF2B5EF4-FFF2-40B4-BE49-F238E27FC236}">
                <a16:creationId xmlns:a16="http://schemas.microsoft.com/office/drawing/2014/main" id="{455D083D-1F98-4388-926E-06D7CB2C48A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31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470" tIns="49734" rIns="99470" bIns="497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noProof="0"/>
              <a:t>Brödtext</a:t>
            </a:r>
          </a:p>
          <a:p>
            <a:pPr lvl="1"/>
            <a:r>
              <a:rPr lang="sv-SE" noProof="0"/>
              <a:t>Andra nivån</a:t>
            </a:r>
          </a:p>
          <a:p>
            <a:pPr lvl="2"/>
            <a:r>
              <a:rPr lang="sv-SE" noProof="0"/>
              <a:t>Tredje nivån</a:t>
            </a:r>
          </a:p>
          <a:p>
            <a:pPr lvl="3"/>
            <a:r>
              <a:rPr lang="sv-SE" noProof="0"/>
              <a:t>Fjärde nivån</a:t>
            </a:r>
          </a:p>
          <a:p>
            <a:pPr lvl="4"/>
            <a:r>
              <a:rPr lang="sv-SE" noProof="0"/>
              <a:t>Femte nivån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66788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71488" algn="l" defTabSz="966788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39800" algn="l" defTabSz="966788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411288" algn="l" defTabSz="966788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82775" algn="l" defTabSz="966788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>
            <a:extLst>
              <a:ext uri="{FF2B5EF4-FFF2-40B4-BE49-F238E27FC236}">
                <a16:creationId xmlns:a16="http://schemas.microsoft.com/office/drawing/2014/main" id="{02EBA231-3A34-4AE6-A099-ADC2562C2F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39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39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39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39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39788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39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39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39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397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E14C028-4035-4768-9848-27B8FDB47F55}" type="slidenum">
              <a:rPr lang="sv-SE" altLang="sv-SE" sz="1000" smtClean="0">
                <a:latin typeface="Times New Roman" panose="02020603050405020304" pitchFamily="18" charset="0"/>
              </a:rPr>
              <a:pPr/>
              <a:t>1</a:t>
            </a:fld>
            <a:endParaRPr lang="sv-SE" altLang="sv-SE" sz="1000" dirty="0">
              <a:latin typeface="Times New Roman" panose="02020603050405020304" pitchFamily="18" charset="0"/>
            </a:endParaRPr>
          </a:p>
        </p:txBody>
      </p:sp>
      <p:sp>
        <p:nvSpPr>
          <p:cNvPr id="5123" name="Rectangle 1026">
            <a:extLst>
              <a:ext uri="{FF2B5EF4-FFF2-40B4-BE49-F238E27FC236}">
                <a16:creationId xmlns:a16="http://schemas.microsoft.com/office/drawing/2014/main" id="{F6D835D7-4FF1-4BF6-AFFD-76583FCDB7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1027">
            <a:extLst>
              <a:ext uri="{FF2B5EF4-FFF2-40B4-BE49-F238E27FC236}">
                <a16:creationId xmlns:a16="http://schemas.microsoft.com/office/drawing/2014/main" id="{32D8F403-18F8-43B3-AC19-1BB3815CB7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sv-SE" altLang="sv-SE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CF89026-D097-43A9-BA00-E7AE408EC8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9082E-54DA-49C9-A33C-79BCCC668916}" type="datetime1">
              <a:rPr lang="sv-SE"/>
              <a:pPr>
                <a:defRPr/>
              </a:pPr>
              <a:t>2026-08-10</a:t>
            </a:fld>
            <a:endParaRPr lang="sv-SE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6E4033C-671C-4460-9C3A-C0272CC1AF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542BEAB9-EE5E-48EB-A6BB-5050512C8B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5229C-B896-4F85-9916-7DE93DF47CC0}" type="slidenum">
              <a:rPr lang="sv-SE" altLang="sv-SE"/>
              <a:pPr>
                <a:defRPr/>
              </a:pPr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2008017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3FF5A74-37DB-494B-BAC4-04A1D3ED23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582031-52E8-473F-86E2-4F3B6C649BA3}" type="datetime1">
              <a:rPr lang="sv-SE"/>
              <a:pPr>
                <a:defRPr/>
              </a:pPr>
              <a:t>2026-08-10</a:t>
            </a:fld>
            <a:endParaRPr lang="sv-SE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24BFC52-6B18-4843-B23C-B1DB57C6A7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36FCFE6A-FEB5-44B2-982B-45477BAEBD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727B6E-5C51-4126-9407-467BB00D74B0}" type="slidenum">
              <a:rPr lang="sv-SE" altLang="sv-SE"/>
              <a:pPr>
                <a:defRPr/>
              </a:pPr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3509473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9AC287EA-7955-4ADF-A9C3-C2C665EC20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F0F99F-AE68-4CC2-9AD3-8AD7494B61FD}" type="datetime1">
              <a:rPr lang="sv-SE"/>
              <a:pPr>
                <a:defRPr/>
              </a:pPr>
              <a:t>2026-08-10</a:t>
            </a:fld>
            <a:endParaRPr lang="sv-SE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FDF2390-59F0-419B-BAE5-7660CBCA0B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95A9EF8-F889-4015-BD99-9DC512933E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7D72C2-4E31-4E63-BEA6-248D88CA72DD}" type="slidenum">
              <a:rPr lang="sv-SE" altLang="sv-SE"/>
              <a:pPr>
                <a:defRPr/>
              </a:pPr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3283261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1371600" y="1981200"/>
            <a:ext cx="3505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029200" y="1981200"/>
            <a:ext cx="3505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152E785D-3018-42AF-993C-EE92ABAE3F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A1F30-BAD6-41EB-97A2-8AC28B2A6720}" type="datetime1">
              <a:rPr lang="sv-SE"/>
              <a:pPr>
                <a:defRPr/>
              </a:pPr>
              <a:t>2026-08-10</a:t>
            </a:fld>
            <a:endParaRPr lang="sv-SE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0BB2F5BB-18D7-4449-8D32-445D79DB0B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6D283DA-6BFE-45AE-8F0C-36468F84BF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2A0B79-5D5C-4BC7-AE16-36B79D52AA51}" type="slidenum">
              <a:rPr lang="sv-SE" altLang="sv-SE"/>
              <a:pPr>
                <a:defRPr/>
              </a:pPr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1357967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B5EA0B8-8C0F-42CF-9B04-5A1EA8B962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81D86-4B05-43B4-B0C3-B2F23671F138}" type="datetime1">
              <a:rPr lang="sv-SE"/>
              <a:pPr>
                <a:defRPr/>
              </a:pPr>
              <a:t>2026-08-10</a:t>
            </a:fld>
            <a:endParaRPr lang="sv-SE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BED12BF5-5CCA-4F8A-9DA7-904BC655D8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498BDF0D-6890-4469-BF0E-FFA89E30A8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1C6F49-95B7-4A54-AC6D-8DE8B9BE1940}" type="slidenum">
              <a:rPr lang="sv-SE" altLang="sv-SE"/>
              <a:pPr>
                <a:defRPr/>
              </a:pPr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1045767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E6CC3BA-0F3D-47BB-8D64-DE716BA8D3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40FD6F-66FE-40EA-9462-9EFC12043089}" type="datetime1">
              <a:rPr lang="sv-SE"/>
              <a:pPr>
                <a:defRPr/>
              </a:pPr>
              <a:t>2026-08-10</a:t>
            </a:fld>
            <a:endParaRPr lang="sv-SE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AAAD96-7607-4971-91C9-1D63BBFFF5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F7761A-4290-49C9-A490-DA71EB29BC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E7535-D32A-4804-BA4D-54CB9B39AB14}" type="slidenum">
              <a:rPr lang="sv-SE" altLang="sv-SE"/>
              <a:pPr>
                <a:defRPr/>
              </a:pPr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3542616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4B3C166B-7699-4073-AEB9-352588FFBA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35368E-6E49-48ED-B858-201BEB35B9D8}" type="datetime1">
              <a:rPr lang="sv-SE"/>
              <a:pPr>
                <a:defRPr/>
              </a:pPr>
              <a:t>2026-08-10</a:t>
            </a:fld>
            <a:endParaRPr lang="sv-SE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7393491-77B1-4B13-A9BB-A960317674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4B399C5-961C-4DCE-B22C-26A078005F2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9CE0A3-E080-4DCD-B36E-9473601B21FF}" type="slidenum">
              <a:rPr lang="sv-SE" altLang="sv-SE"/>
              <a:pPr>
                <a:defRPr/>
              </a:pPr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1115081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B4AA8388-2986-434B-B597-77EF13A1C6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D9E680-5C1F-476A-9AF5-2C0401CD524B}" type="datetime1">
              <a:rPr lang="sv-SE"/>
              <a:pPr>
                <a:defRPr/>
              </a:pPr>
              <a:t>2026-08-10</a:t>
            </a:fld>
            <a:endParaRPr lang="sv-SE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39020AA6-51E2-4089-B258-519B75BFD3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AF73A43-C0B2-49EA-8AF8-6EC296FFD2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04B852-EBDB-44EC-8816-88A25D5C133B}" type="slidenum">
              <a:rPr lang="sv-SE" altLang="sv-SE"/>
              <a:pPr>
                <a:defRPr/>
              </a:pPr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303995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46179B4-0EBA-4CE0-B4BE-C3FA323519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D55D2-9541-41C4-8E3D-EDDE2DADC2F7}" type="datetime1">
              <a:rPr lang="sv-SE"/>
              <a:pPr>
                <a:defRPr/>
              </a:pPr>
              <a:t>2026-08-10</a:t>
            </a:fld>
            <a:endParaRPr lang="sv-SE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97D6C9B5-6FC3-4B2F-8A9D-AEF0B1411B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3FA42FA-0931-4D05-8A13-3B62BA094F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602EFC-18DF-4AD0-9546-384185D7DC52}" type="slidenum">
              <a:rPr lang="sv-SE" altLang="sv-SE"/>
              <a:pPr>
                <a:defRPr/>
              </a:pPr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3440921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A2E7324-5F45-4E04-AA4C-757683E508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4152A-5C2E-4C2D-BAC3-7437897AF9D6}" type="datetime1">
              <a:rPr lang="sv-SE"/>
              <a:pPr>
                <a:defRPr/>
              </a:pPr>
              <a:t>2026-08-10</a:t>
            </a:fld>
            <a:endParaRPr lang="sv-SE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E47401B-C259-40CA-AAA9-D068A52724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D3487ECC-9CD9-464D-96D0-066127AAF8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F23C6F-A370-4D8E-87D5-073C0299E2C9}" type="slidenum">
              <a:rPr lang="sv-SE" altLang="sv-SE"/>
              <a:pPr>
                <a:defRPr/>
              </a:pPr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3581490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743700" y="609600"/>
            <a:ext cx="1790700" cy="5486400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1371600" y="609600"/>
            <a:ext cx="5219700" cy="5486400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A812BE6-7F3C-41C2-9ED4-416F398E19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DD2076-A3AB-426F-BB40-6C65E569AC31}" type="datetime1">
              <a:rPr lang="sv-SE"/>
              <a:pPr>
                <a:defRPr/>
              </a:pPr>
              <a:t>2026-08-10</a:t>
            </a:fld>
            <a:endParaRPr lang="sv-SE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3ECBBC9-F949-4994-A73F-A2510F6801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5E6B11A6-DEFB-4CEE-B82E-5F19C49DD3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00B23F-4DBF-4ADC-A625-B05EB25E39FD}" type="slidenum">
              <a:rPr lang="sv-SE" altLang="sv-SE"/>
              <a:pPr>
                <a:defRPr/>
              </a:pPr>
              <a:t>‹#›</a:t>
            </a:fld>
            <a:endParaRPr lang="sv-SE" altLang="sv-SE" dirty="0"/>
          </a:p>
        </p:txBody>
      </p:sp>
    </p:spTree>
    <p:extLst>
      <p:ext uri="{BB962C8B-B14F-4D97-AF65-F5344CB8AC3E}">
        <p14:creationId xmlns:p14="http://schemas.microsoft.com/office/powerpoint/2010/main" val="1927383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C577CE4-FC48-49F1-BD20-29BCB45667F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248400"/>
            <a:ext cx="205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 defTabSz="762000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26A57CFA-A2C7-4189-8F02-1EC4F02FE9A4}" type="datetime1">
              <a:rPr lang="sv-SE"/>
              <a:pPr>
                <a:defRPr/>
              </a:pPr>
              <a:t>2026-08-10</a:t>
            </a:fld>
            <a:endParaRPr lang="sv-SE" dirty="0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2EA394C-1B2B-4BD3-8F98-E75874F4733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defTabSz="762000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7990F63-574B-4D8D-BA82-B9A2D58EC82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6248400"/>
            <a:ext cx="205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defTabSz="762000"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28A414CA-9AF2-42BD-BC6E-018F943F1A24}" type="slidenum">
              <a:rPr lang="sv-SE" altLang="sv-SE"/>
              <a:pPr>
                <a:defRPr/>
              </a:pPr>
              <a:t>‹#›</a:t>
            </a:fld>
            <a:endParaRPr lang="sv-SE" altLang="sv-SE" dirty="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4B59A1B-13DB-4344-B8B9-0197BCB68A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609600"/>
            <a:ext cx="716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Rubrik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73507C9-0456-487F-94F3-32B944548D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1981200"/>
            <a:ext cx="7162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Brödtext</a:t>
            </a:r>
          </a:p>
          <a:p>
            <a:pPr lvl="1"/>
            <a:r>
              <a:rPr lang="sv-SE" altLang="sv-SE"/>
              <a:t>Andra nivån</a:t>
            </a:r>
          </a:p>
          <a:p>
            <a:pPr lvl="2"/>
            <a:r>
              <a:rPr lang="sv-SE" altLang="sv-SE"/>
              <a:t>Tredje nivån</a:t>
            </a:r>
          </a:p>
          <a:p>
            <a:pPr lvl="3"/>
            <a:r>
              <a:rPr lang="sv-SE" altLang="sv-SE"/>
              <a:t>Fjärde nivån</a:t>
            </a:r>
          </a:p>
          <a:p>
            <a:pPr lvl="4"/>
            <a:r>
              <a:rPr lang="sv-SE" altLang="sv-SE"/>
              <a:t>Femte nivån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ctr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ctr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ctr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ctr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ctr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ctr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ctr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ctr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ctr" defTabSz="7620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285750" indent="-285750" algn="l" defTabSz="7620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62000" indent="-285750" algn="l" defTabSz="7620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b="1">
          <a:solidFill>
            <a:schemeClr val="tx1"/>
          </a:solidFill>
          <a:latin typeface="+mn-lt"/>
        </a:defRPr>
      </a:lvl2pPr>
      <a:lvl3pPr marL="1238250" indent="-285750" algn="l" defTabSz="7620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b="1">
          <a:solidFill>
            <a:schemeClr val="tx1"/>
          </a:solidFill>
          <a:latin typeface="+mn-lt"/>
        </a:defRPr>
      </a:lvl3pPr>
      <a:lvl4pPr marL="1714500" indent="-285750" algn="l" defTabSz="7620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400" b="1">
          <a:solidFill>
            <a:schemeClr val="tx1"/>
          </a:solidFill>
          <a:latin typeface="+mn-lt"/>
        </a:defRPr>
      </a:lvl4pPr>
      <a:lvl5pPr marL="2190750" indent="-285750" algn="l" defTabSz="7620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400" b="1">
          <a:solidFill>
            <a:schemeClr val="tx1"/>
          </a:solidFill>
          <a:latin typeface="+mn-lt"/>
        </a:defRPr>
      </a:lvl5pPr>
      <a:lvl6pPr marL="2647950" indent="-285750" algn="l" defTabSz="7620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400" b="1">
          <a:solidFill>
            <a:schemeClr val="tx1"/>
          </a:solidFill>
          <a:latin typeface="+mn-lt"/>
        </a:defRPr>
      </a:lvl6pPr>
      <a:lvl7pPr marL="3105150" indent="-285750" algn="l" defTabSz="7620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400" b="1">
          <a:solidFill>
            <a:schemeClr val="tx1"/>
          </a:solidFill>
          <a:latin typeface="+mn-lt"/>
        </a:defRPr>
      </a:lvl7pPr>
      <a:lvl8pPr marL="3562350" indent="-285750" algn="l" defTabSz="7620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400" b="1">
          <a:solidFill>
            <a:schemeClr val="tx1"/>
          </a:solidFill>
          <a:latin typeface="+mn-lt"/>
        </a:defRPr>
      </a:lvl8pPr>
      <a:lvl9pPr marL="4019550" indent="-285750" algn="l" defTabSz="76200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400" b="1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1" name="Line 672">
            <a:extLst>
              <a:ext uri="{FF2B5EF4-FFF2-40B4-BE49-F238E27FC236}">
                <a16:creationId xmlns:a16="http://schemas.microsoft.com/office/drawing/2014/main" id="{018DB313-5E9B-4F5D-9F50-87C25BF6944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695279" y="2967584"/>
            <a:ext cx="14081" cy="55165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dirty="0"/>
          </a:p>
        </p:txBody>
      </p:sp>
      <p:sp>
        <p:nvSpPr>
          <p:cNvPr id="4140" name="Line 613">
            <a:extLst>
              <a:ext uri="{FF2B5EF4-FFF2-40B4-BE49-F238E27FC236}">
                <a16:creationId xmlns:a16="http://schemas.microsoft.com/office/drawing/2014/main" id="{D6FF37D8-EC70-42B0-9C82-5CD88CF4C446}"/>
              </a:ext>
            </a:extLst>
          </p:cNvPr>
          <p:cNvSpPr>
            <a:spLocks noChangeShapeType="1"/>
          </p:cNvSpPr>
          <p:nvPr/>
        </p:nvSpPr>
        <p:spPr bwMode="auto">
          <a:xfrm>
            <a:off x="8670545" y="2994824"/>
            <a:ext cx="0" cy="70237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dirty="0"/>
          </a:p>
        </p:txBody>
      </p:sp>
      <p:sp>
        <p:nvSpPr>
          <p:cNvPr id="4149" name="Line 672">
            <a:extLst>
              <a:ext uri="{FF2B5EF4-FFF2-40B4-BE49-F238E27FC236}">
                <a16:creationId xmlns:a16="http://schemas.microsoft.com/office/drawing/2014/main" id="{AB533353-00B9-48E5-B21C-5E50A03FEBE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017878" y="3195705"/>
            <a:ext cx="13145" cy="33074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dirty="0"/>
          </a:p>
        </p:txBody>
      </p:sp>
      <p:sp>
        <p:nvSpPr>
          <p:cNvPr id="4152" name="Line 433">
            <a:extLst>
              <a:ext uri="{FF2B5EF4-FFF2-40B4-BE49-F238E27FC236}">
                <a16:creationId xmlns:a16="http://schemas.microsoft.com/office/drawing/2014/main" id="{757DA148-3B39-4175-A305-618B7B4C7C76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0597" y="3288530"/>
            <a:ext cx="1150426" cy="150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dirty="0"/>
          </a:p>
        </p:txBody>
      </p:sp>
      <p:sp>
        <p:nvSpPr>
          <p:cNvPr id="63" name="Line 613">
            <a:extLst>
              <a:ext uri="{FF2B5EF4-FFF2-40B4-BE49-F238E27FC236}">
                <a16:creationId xmlns:a16="http://schemas.microsoft.com/office/drawing/2014/main" id="{4F836ACE-B474-47FE-AB8A-D2A81705680D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0294" y="3519354"/>
            <a:ext cx="0" cy="16105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dirty="0"/>
          </a:p>
        </p:txBody>
      </p:sp>
      <p:sp>
        <p:nvSpPr>
          <p:cNvPr id="4148" name="Line 672">
            <a:extLst>
              <a:ext uri="{FF2B5EF4-FFF2-40B4-BE49-F238E27FC236}">
                <a16:creationId xmlns:a16="http://schemas.microsoft.com/office/drawing/2014/main" id="{4473A0A6-B074-4350-93AB-7C8702D31FC3}"/>
              </a:ext>
            </a:extLst>
          </p:cNvPr>
          <p:cNvSpPr>
            <a:spLocks noChangeShapeType="1"/>
          </p:cNvSpPr>
          <p:nvPr/>
        </p:nvSpPr>
        <p:spPr bwMode="auto">
          <a:xfrm>
            <a:off x="5655219" y="3519239"/>
            <a:ext cx="0" cy="1460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dirty="0"/>
          </a:p>
        </p:txBody>
      </p:sp>
      <p:sp>
        <p:nvSpPr>
          <p:cNvPr id="4143" name="Line 613">
            <a:extLst>
              <a:ext uri="{FF2B5EF4-FFF2-40B4-BE49-F238E27FC236}">
                <a16:creationId xmlns:a16="http://schemas.microsoft.com/office/drawing/2014/main" id="{4953F0B8-3A28-485B-A584-3DD057906DB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25629" y="2314767"/>
            <a:ext cx="4607" cy="28826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dirty="0"/>
          </a:p>
        </p:txBody>
      </p:sp>
      <p:sp>
        <p:nvSpPr>
          <p:cNvPr id="4108" name="Line 672">
            <a:extLst>
              <a:ext uri="{FF2B5EF4-FFF2-40B4-BE49-F238E27FC236}">
                <a16:creationId xmlns:a16="http://schemas.microsoft.com/office/drawing/2014/main" id="{FEF6D964-F75B-4651-AFD6-D7AC93B3FF36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8781" y="3527951"/>
            <a:ext cx="0" cy="1286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dirty="0"/>
          </a:p>
        </p:txBody>
      </p:sp>
      <p:sp>
        <p:nvSpPr>
          <p:cNvPr id="4100" name="Line 613">
            <a:extLst>
              <a:ext uri="{FF2B5EF4-FFF2-40B4-BE49-F238E27FC236}">
                <a16:creationId xmlns:a16="http://schemas.microsoft.com/office/drawing/2014/main" id="{E2FA497A-BC9A-43FE-887B-98B89FD1902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670545" y="2307450"/>
            <a:ext cx="2363" cy="30357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dirty="0"/>
          </a:p>
        </p:txBody>
      </p:sp>
      <p:sp>
        <p:nvSpPr>
          <p:cNvPr id="4102" name="AutoShape 665">
            <a:extLst>
              <a:ext uri="{FF2B5EF4-FFF2-40B4-BE49-F238E27FC236}">
                <a16:creationId xmlns:a16="http://schemas.microsoft.com/office/drawing/2014/main" id="{CB4E525F-B0AE-46C8-8CF3-7A0CCAAAC2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4000" y="5158463"/>
            <a:ext cx="1565685" cy="490222"/>
          </a:xfrm>
          <a:prstGeom prst="flowChartAlternateProcess">
            <a:avLst/>
          </a:prstGeom>
          <a:noFill/>
          <a:ln w="12700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468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1000"/>
              </a:lnSpc>
            </a:pPr>
            <a:r>
              <a:rPr lang="sv-SE" altLang="sv-SE" sz="800" dirty="0">
                <a:latin typeface="Futura Std Book" panose="020B0502020204020303" pitchFamily="34" charset="0"/>
              </a:rPr>
              <a:t>Nils Fredriksson Gymnasium</a:t>
            </a:r>
          </a:p>
          <a:p>
            <a:pPr algn="ctr">
              <a:lnSpc>
                <a:spcPts val="1000"/>
              </a:lnSpc>
            </a:pPr>
            <a:r>
              <a:rPr lang="sv-SE" altLang="sv-SE" sz="800" dirty="0">
                <a:latin typeface="Futura Std Book" panose="020B0502020204020303" pitchFamily="34" charset="0"/>
              </a:rPr>
              <a:t>Nils Fredriksson Vuxenutbildning</a:t>
            </a:r>
          </a:p>
          <a:p>
            <a:pPr algn="ctr">
              <a:lnSpc>
                <a:spcPts val="1000"/>
              </a:lnSpc>
            </a:pPr>
            <a:r>
              <a:rPr lang="sv-SE" altLang="sv-SE" sz="800" dirty="0">
                <a:latin typeface="Futura Std Book" panose="020B0502020204020303" pitchFamily="34" charset="0"/>
              </a:rPr>
              <a:t>Vuxenutbildning Svedala</a:t>
            </a:r>
          </a:p>
        </p:txBody>
      </p:sp>
      <p:sp>
        <p:nvSpPr>
          <p:cNvPr id="4103" name="AutoShape 666">
            <a:extLst>
              <a:ext uri="{FF2B5EF4-FFF2-40B4-BE49-F238E27FC236}">
                <a16:creationId xmlns:a16="http://schemas.microsoft.com/office/drawing/2014/main" id="{ADFF6778-B21F-4818-9F7A-06E699EA20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8781" y="2596457"/>
            <a:ext cx="1336675" cy="382240"/>
          </a:xfrm>
          <a:prstGeom prst="flowChartAlternateProcess">
            <a:avLst/>
          </a:prstGeom>
          <a:noFill/>
          <a:ln w="22225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46800" anchorCtr="1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Områdeschef</a:t>
            </a:r>
          </a:p>
          <a:p>
            <a:pPr algn="ctr"/>
            <a:r>
              <a:rPr lang="sv-SE" altLang="sv-SE" sz="1000" dirty="0">
                <a:latin typeface="Futura Std Book" panose="020B0502020204020303" pitchFamily="34" charset="0"/>
              </a:rPr>
              <a:t>Förskola</a:t>
            </a:r>
          </a:p>
          <a:p>
            <a:pPr algn="ctr"/>
            <a:endParaRPr lang="sv-SE" altLang="sv-SE" sz="800" dirty="0">
              <a:latin typeface="Futura Std Book" panose="020B0502020204020303" pitchFamily="34" charset="0"/>
            </a:endParaRPr>
          </a:p>
          <a:p>
            <a:pPr algn="ctr"/>
            <a:endParaRPr lang="sv-SE" altLang="sv-SE" sz="1100" dirty="0">
              <a:latin typeface="Futura Std Book" panose="020B0502020204020303" pitchFamily="34" charset="0"/>
            </a:endParaRPr>
          </a:p>
        </p:txBody>
      </p:sp>
      <p:sp>
        <p:nvSpPr>
          <p:cNvPr id="4104" name="AutoShape 665">
            <a:extLst>
              <a:ext uri="{FF2B5EF4-FFF2-40B4-BE49-F238E27FC236}">
                <a16:creationId xmlns:a16="http://schemas.microsoft.com/office/drawing/2014/main" id="{666D0467-1EFA-4044-9F1F-CC2903B065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252" y="3697200"/>
            <a:ext cx="1231900" cy="399829"/>
          </a:xfrm>
          <a:prstGeom prst="flowChartAlternateProcess">
            <a:avLst/>
          </a:prstGeom>
          <a:noFill/>
          <a:ln w="12700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468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Tofta förskola</a:t>
            </a:r>
          </a:p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Erlandsdals förskola</a:t>
            </a:r>
          </a:p>
          <a:p>
            <a:pPr algn="ctr"/>
            <a:endParaRPr lang="sv-SE" altLang="sv-SE" sz="800" dirty="0">
              <a:latin typeface="Futura Std Book" panose="020B0502020204020303" pitchFamily="34" charset="0"/>
            </a:endParaRPr>
          </a:p>
        </p:txBody>
      </p:sp>
      <p:sp>
        <p:nvSpPr>
          <p:cNvPr id="4105" name="Line 672">
            <a:extLst>
              <a:ext uri="{FF2B5EF4-FFF2-40B4-BE49-F238E27FC236}">
                <a16:creationId xmlns:a16="http://schemas.microsoft.com/office/drawing/2014/main" id="{A8FA2211-378D-4B91-BA9F-A9FD458973B1}"/>
              </a:ext>
            </a:extLst>
          </p:cNvPr>
          <p:cNvSpPr>
            <a:spLocks noChangeShapeType="1"/>
          </p:cNvSpPr>
          <p:nvPr/>
        </p:nvSpPr>
        <p:spPr bwMode="auto">
          <a:xfrm>
            <a:off x="2425456" y="3533840"/>
            <a:ext cx="0" cy="13144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dirty="0"/>
          </a:p>
        </p:txBody>
      </p:sp>
      <p:sp>
        <p:nvSpPr>
          <p:cNvPr id="4106" name="AutoShape 665">
            <a:extLst>
              <a:ext uri="{FF2B5EF4-FFF2-40B4-BE49-F238E27FC236}">
                <a16:creationId xmlns:a16="http://schemas.microsoft.com/office/drawing/2014/main" id="{73FD0306-538E-4A50-B8CC-255393DD8A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252" y="4142505"/>
            <a:ext cx="1231900" cy="374400"/>
          </a:xfrm>
          <a:prstGeom prst="flowChartAlternateProcess">
            <a:avLst/>
          </a:prstGeom>
          <a:noFill/>
          <a:ln w="12700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360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Klöverstugans förskola</a:t>
            </a:r>
          </a:p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Tegelbrukets förskola</a:t>
            </a:r>
          </a:p>
        </p:txBody>
      </p:sp>
      <p:sp>
        <p:nvSpPr>
          <p:cNvPr id="4107" name="AutoShape 665">
            <a:extLst>
              <a:ext uri="{FF2B5EF4-FFF2-40B4-BE49-F238E27FC236}">
                <a16:creationId xmlns:a16="http://schemas.microsoft.com/office/drawing/2014/main" id="{B4232F74-129A-4265-8875-ABE921ABB2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4400" y="4528916"/>
            <a:ext cx="1231900" cy="230400"/>
          </a:xfrm>
          <a:prstGeom prst="flowChartAlternateProcess">
            <a:avLst/>
          </a:prstGeom>
          <a:noFill/>
          <a:ln w="12700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46800" bIns="468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Mumindalens förskola</a:t>
            </a:r>
          </a:p>
        </p:txBody>
      </p:sp>
      <p:sp>
        <p:nvSpPr>
          <p:cNvPr id="4110" name="Line 672">
            <a:extLst>
              <a:ext uri="{FF2B5EF4-FFF2-40B4-BE49-F238E27FC236}">
                <a16:creationId xmlns:a16="http://schemas.microsoft.com/office/drawing/2014/main" id="{B6F79F14-1179-49D8-B589-7678C64AE10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002757" y="1497912"/>
            <a:ext cx="15121" cy="109854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dirty="0"/>
          </a:p>
        </p:txBody>
      </p:sp>
      <p:sp>
        <p:nvSpPr>
          <p:cNvPr id="4111" name="Line 433">
            <a:extLst>
              <a:ext uri="{FF2B5EF4-FFF2-40B4-BE49-F238E27FC236}">
                <a16:creationId xmlns:a16="http://schemas.microsoft.com/office/drawing/2014/main" id="{F7EEE61C-AF0E-4B52-839F-A6A4EA01309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30235" y="2310052"/>
            <a:ext cx="6940310" cy="150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dirty="0"/>
          </a:p>
        </p:txBody>
      </p:sp>
      <p:sp>
        <p:nvSpPr>
          <p:cNvPr id="4112" name="AutoShape 550">
            <a:extLst>
              <a:ext uri="{FF2B5EF4-FFF2-40B4-BE49-F238E27FC236}">
                <a16:creationId xmlns:a16="http://schemas.microsoft.com/office/drawing/2014/main" id="{D42ADBB5-D7FC-4F6E-9C5C-216735C1D1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5560" y="931550"/>
            <a:ext cx="1814395" cy="566362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820024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20024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dirty="0">
                <a:latin typeface="Futura Std Book" panose="020B0502020204020303" pitchFamily="34" charset="0"/>
              </a:rPr>
              <a:t>Utbildningschef</a:t>
            </a:r>
          </a:p>
        </p:txBody>
      </p:sp>
      <p:sp>
        <p:nvSpPr>
          <p:cNvPr id="4113" name="AutoShape 665">
            <a:extLst>
              <a:ext uri="{FF2B5EF4-FFF2-40B4-BE49-F238E27FC236}">
                <a16:creationId xmlns:a16="http://schemas.microsoft.com/office/drawing/2014/main" id="{CF38CC6F-E4CC-4EC4-86A8-1333795C6D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5874" y="3717571"/>
            <a:ext cx="1231900" cy="210029"/>
          </a:xfrm>
          <a:prstGeom prst="flowChartAlternateProcess">
            <a:avLst/>
          </a:prstGeom>
          <a:noFill/>
          <a:ln w="12700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360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Bara backar förskola</a:t>
            </a:r>
          </a:p>
        </p:txBody>
      </p:sp>
      <p:sp>
        <p:nvSpPr>
          <p:cNvPr id="4114" name="AutoShape 665">
            <a:extLst>
              <a:ext uri="{FF2B5EF4-FFF2-40B4-BE49-F238E27FC236}">
                <a16:creationId xmlns:a16="http://schemas.microsoft.com/office/drawing/2014/main" id="{4D6F920A-904A-4DB3-9EE2-8D87FDEC64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5874" y="3964322"/>
            <a:ext cx="1231900" cy="230400"/>
          </a:xfrm>
          <a:prstGeom prst="flowChartAlternateProcess">
            <a:avLst/>
          </a:prstGeom>
          <a:noFill/>
          <a:ln w="12700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360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Floraparkens förskola</a:t>
            </a:r>
          </a:p>
        </p:txBody>
      </p:sp>
      <p:sp>
        <p:nvSpPr>
          <p:cNvPr id="4115" name="AutoShape 665">
            <a:extLst>
              <a:ext uri="{FF2B5EF4-FFF2-40B4-BE49-F238E27FC236}">
                <a16:creationId xmlns:a16="http://schemas.microsoft.com/office/drawing/2014/main" id="{7677C16C-8088-46E8-BF4F-D287D8B18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7587" y="3698512"/>
            <a:ext cx="1230313" cy="347992"/>
          </a:xfrm>
          <a:prstGeom prst="flowChartAlternateProcess">
            <a:avLst/>
          </a:prstGeom>
          <a:noFill/>
          <a:ln w="12700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360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Naverlönnskolan</a:t>
            </a:r>
          </a:p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Grundskola 4-9, fritidshem</a:t>
            </a:r>
          </a:p>
          <a:p>
            <a:pPr algn="ctr"/>
            <a:endParaRPr lang="sv-SE" altLang="sv-SE" sz="1000" dirty="0">
              <a:latin typeface="Futura Std Book" panose="020B0502020204020303" pitchFamily="34" charset="0"/>
            </a:endParaRPr>
          </a:p>
        </p:txBody>
      </p:sp>
      <p:sp>
        <p:nvSpPr>
          <p:cNvPr id="4117" name="Rectangle 425">
            <a:extLst>
              <a:ext uri="{FF2B5EF4-FFF2-40B4-BE49-F238E27FC236}">
                <a16:creationId xmlns:a16="http://schemas.microsoft.com/office/drawing/2014/main" id="{0F446F72-A679-45F5-8144-AC984DCD4F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60" y="152606"/>
            <a:ext cx="8793626" cy="523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2800" dirty="0">
                <a:latin typeface="Lato" panose="020F0502020204030203" pitchFamily="34" charset="0"/>
                <a:cs typeface="Lao UI" panose="020B0604020202020204" pitchFamily="34" charset="0"/>
              </a:rPr>
              <a:t>Verksamhetsområde Utbildning - Ledningsorganisation</a:t>
            </a:r>
          </a:p>
        </p:txBody>
      </p:sp>
      <p:sp>
        <p:nvSpPr>
          <p:cNvPr id="4118" name="AutoShape 665">
            <a:extLst>
              <a:ext uri="{FF2B5EF4-FFF2-40B4-BE49-F238E27FC236}">
                <a16:creationId xmlns:a16="http://schemas.microsoft.com/office/drawing/2014/main" id="{24750A4B-A2D4-4D18-B808-1D1701ED87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6000" y="4914473"/>
            <a:ext cx="1231900" cy="396000"/>
          </a:xfrm>
          <a:prstGeom prst="flowChartAlternateProcess">
            <a:avLst/>
          </a:prstGeom>
          <a:noFill/>
          <a:ln w="12700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360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Spångholmsskolan</a:t>
            </a:r>
          </a:p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Grundskola 4-9, fritidshem</a:t>
            </a:r>
          </a:p>
        </p:txBody>
      </p:sp>
      <p:sp>
        <p:nvSpPr>
          <p:cNvPr id="4119" name="AutoShape 665">
            <a:extLst>
              <a:ext uri="{FF2B5EF4-FFF2-40B4-BE49-F238E27FC236}">
                <a16:creationId xmlns:a16="http://schemas.microsoft.com/office/drawing/2014/main" id="{BBC161F4-0112-4DA3-AB40-50897E2388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4000" y="4614482"/>
            <a:ext cx="1230312" cy="490221"/>
          </a:xfrm>
          <a:prstGeom prst="flowChartAlternateProcess">
            <a:avLst/>
          </a:prstGeom>
          <a:noFill/>
          <a:ln w="12700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468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Roslättsskolan</a:t>
            </a:r>
          </a:p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Grundskola F-3, fritidshem</a:t>
            </a:r>
          </a:p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Anpassad grundskola</a:t>
            </a:r>
          </a:p>
          <a:p>
            <a:pPr algn="ctr"/>
            <a:endParaRPr lang="sv-SE" altLang="sv-SE" sz="800" dirty="0">
              <a:latin typeface="Futura Std Book" panose="020B0502020204020303" pitchFamily="34" charset="0"/>
            </a:endParaRPr>
          </a:p>
        </p:txBody>
      </p:sp>
      <p:sp>
        <p:nvSpPr>
          <p:cNvPr id="4120" name="AutoShape 665">
            <a:extLst>
              <a:ext uri="{FF2B5EF4-FFF2-40B4-BE49-F238E27FC236}">
                <a16:creationId xmlns:a16="http://schemas.microsoft.com/office/drawing/2014/main" id="{BD2FAD5D-3579-4C69-B47B-5A49D24032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4078" y="3698512"/>
            <a:ext cx="1231900" cy="457200"/>
          </a:xfrm>
          <a:prstGeom prst="flowChartAlternateProcess">
            <a:avLst/>
          </a:prstGeom>
          <a:noFill/>
          <a:ln w="12700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360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Aggarpsskolan</a:t>
            </a:r>
          </a:p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Grundskola 4-6, fritidshem</a:t>
            </a:r>
          </a:p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Anpassad grundskola</a:t>
            </a:r>
          </a:p>
        </p:txBody>
      </p:sp>
      <p:sp>
        <p:nvSpPr>
          <p:cNvPr id="4121" name="AutoShape 665">
            <a:extLst>
              <a:ext uri="{FF2B5EF4-FFF2-40B4-BE49-F238E27FC236}">
                <a16:creationId xmlns:a16="http://schemas.microsoft.com/office/drawing/2014/main" id="{F14069E7-AD0D-4669-A42F-C4CAF04240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6000" y="4097029"/>
            <a:ext cx="1231900" cy="368397"/>
          </a:xfrm>
          <a:prstGeom prst="flowChartAlternateProcess">
            <a:avLst/>
          </a:prstGeom>
          <a:noFill/>
          <a:ln w="12700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360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Klågerupskolan</a:t>
            </a:r>
          </a:p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Grundskola F-9, fritidshem</a:t>
            </a:r>
          </a:p>
          <a:p>
            <a:pPr algn="ctr"/>
            <a:endParaRPr lang="sv-SE" altLang="sv-SE" sz="800" dirty="0">
              <a:latin typeface="Futura Std Book" panose="020B0502020204020303" pitchFamily="34" charset="0"/>
            </a:endParaRPr>
          </a:p>
        </p:txBody>
      </p:sp>
      <p:sp>
        <p:nvSpPr>
          <p:cNvPr id="4122" name="AutoShape 665">
            <a:extLst>
              <a:ext uri="{FF2B5EF4-FFF2-40B4-BE49-F238E27FC236}">
                <a16:creationId xmlns:a16="http://schemas.microsoft.com/office/drawing/2014/main" id="{8C88FDEF-4355-4CA5-99EA-5AD2B3B13A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3999" y="4207816"/>
            <a:ext cx="1230313" cy="354563"/>
          </a:xfrm>
          <a:prstGeom prst="flowChartAlternateProcess">
            <a:avLst/>
          </a:prstGeom>
          <a:noFill/>
          <a:ln w="12700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360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Kyrkskolan</a:t>
            </a:r>
          </a:p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Grundskola F-3, fritidshem</a:t>
            </a:r>
          </a:p>
        </p:txBody>
      </p:sp>
      <p:sp>
        <p:nvSpPr>
          <p:cNvPr id="4123" name="AutoShape 665">
            <a:extLst>
              <a:ext uri="{FF2B5EF4-FFF2-40B4-BE49-F238E27FC236}">
                <a16:creationId xmlns:a16="http://schemas.microsoft.com/office/drawing/2014/main" id="{3B68EB09-CEC3-400C-A947-68C75A3D4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6000" y="4506007"/>
            <a:ext cx="1231900" cy="375841"/>
          </a:xfrm>
          <a:prstGeom prst="flowChartAlternateProcess">
            <a:avLst/>
          </a:prstGeom>
          <a:noFill/>
          <a:ln w="12700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360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Baraskolan</a:t>
            </a:r>
          </a:p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Grundskola F-3, fritidshem</a:t>
            </a:r>
          </a:p>
        </p:txBody>
      </p:sp>
      <p:sp>
        <p:nvSpPr>
          <p:cNvPr id="4124" name="AutoShape 665">
            <a:extLst>
              <a:ext uri="{FF2B5EF4-FFF2-40B4-BE49-F238E27FC236}">
                <a16:creationId xmlns:a16="http://schemas.microsoft.com/office/drawing/2014/main" id="{22E2A846-45D6-4595-A938-35FAF4D12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6000" y="5341351"/>
            <a:ext cx="1231900" cy="396000"/>
          </a:xfrm>
          <a:prstGeom prst="flowChartAlternateProcess">
            <a:avLst/>
          </a:prstGeom>
          <a:noFill/>
          <a:ln w="12700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360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Marbäcksskolan</a:t>
            </a:r>
          </a:p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Grundskola F-3, fritidshem</a:t>
            </a:r>
          </a:p>
        </p:txBody>
      </p:sp>
      <p:sp>
        <p:nvSpPr>
          <p:cNvPr id="4126" name="Platshållare för datum 3">
            <a:extLst>
              <a:ext uri="{FF2B5EF4-FFF2-40B4-BE49-F238E27FC236}">
                <a16:creationId xmlns:a16="http://schemas.microsoft.com/office/drawing/2014/main" id="{9A80EF53-859A-4DE9-836E-5BDA8A73FE6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8891588" y="6399213"/>
            <a:ext cx="790575" cy="254000"/>
          </a:xfrm>
          <a:noFill/>
        </p:spPr>
        <p:txBody>
          <a:bodyPr/>
          <a:lstStyle>
            <a:lvl1pPr defTabSz="7620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>
              <a:lnSpc>
                <a:spcPct val="90000"/>
              </a:lnSpc>
              <a:spcBef>
                <a:spcPct val="30000"/>
              </a:spcBef>
              <a:buSzPct val="100000"/>
              <a:buChar char="»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>
              <a:lnSpc>
                <a:spcPct val="90000"/>
              </a:lnSpc>
              <a:spcBef>
                <a:spcPct val="30000"/>
              </a:spcBef>
              <a:buSzPct val="100000"/>
              <a:buChar char="•"/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>
              <a:lnSpc>
                <a:spcPct val="90000"/>
              </a:lnSpc>
              <a:spcBef>
                <a:spcPct val="30000"/>
              </a:spcBef>
              <a:buSzPct val="100000"/>
              <a:buChar char="–"/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SzPct val="100000"/>
              <a:buChar char="–"/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sv-SE" altLang="sv-SE" sz="800" b="0" dirty="0">
                <a:latin typeface="Futura Std Book" panose="020B0502020204020303" pitchFamily="34" charset="0"/>
              </a:rPr>
              <a:t>2026-08-10</a:t>
            </a:r>
          </a:p>
        </p:txBody>
      </p:sp>
      <p:pic>
        <p:nvPicPr>
          <p:cNvPr id="4127" name="Picture 49">
            <a:extLst>
              <a:ext uri="{FF2B5EF4-FFF2-40B4-BE49-F238E27FC236}">
                <a16:creationId xmlns:a16="http://schemas.microsoft.com/office/drawing/2014/main" id="{E09C2289-20F8-4C34-8E3B-3D52C87C0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603" y="5873718"/>
            <a:ext cx="1238250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</p:pic>
      <p:sp>
        <p:nvSpPr>
          <p:cNvPr id="4128" name="Line 433">
            <a:extLst>
              <a:ext uri="{FF2B5EF4-FFF2-40B4-BE49-F238E27FC236}">
                <a16:creationId xmlns:a16="http://schemas.microsoft.com/office/drawing/2014/main" id="{1702D356-DFCA-4509-8295-51E8981CE5C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79085" y="3519239"/>
            <a:ext cx="1352739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dirty="0"/>
          </a:p>
        </p:txBody>
      </p:sp>
      <p:sp>
        <p:nvSpPr>
          <p:cNvPr id="4129" name="Line 433">
            <a:extLst>
              <a:ext uri="{FF2B5EF4-FFF2-40B4-BE49-F238E27FC236}">
                <a16:creationId xmlns:a16="http://schemas.microsoft.com/office/drawing/2014/main" id="{B9ABA81B-8483-45DB-AD28-A7E6798DA27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17878" y="1863012"/>
            <a:ext cx="13843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dirty="0"/>
          </a:p>
        </p:txBody>
      </p:sp>
      <p:sp>
        <p:nvSpPr>
          <p:cNvPr id="4130" name="AutoShape 666">
            <a:extLst>
              <a:ext uri="{FF2B5EF4-FFF2-40B4-BE49-F238E27FC236}">
                <a16:creationId xmlns:a16="http://schemas.microsoft.com/office/drawing/2014/main" id="{2C18995C-1D32-4B7B-BBE2-0C62D132AF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2178" y="1711918"/>
            <a:ext cx="1259357" cy="288943"/>
          </a:xfrm>
          <a:prstGeom prst="flowChartAlternateProcess">
            <a:avLst/>
          </a:prstGeom>
          <a:noFill/>
          <a:ln w="25400" algn="ctr">
            <a:solidFill>
              <a:srgbClr val="82002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540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900" dirty="0">
                <a:latin typeface="Futura Std Book" panose="020B0502020204020303" pitchFamily="34" charset="0"/>
              </a:rPr>
              <a:t>Strategiskt ledningsstöd</a:t>
            </a:r>
            <a:endParaRPr lang="sv-SE" altLang="sv-SE" sz="800" dirty="0">
              <a:latin typeface="Futura Std Book" panose="020B0502020204020303" pitchFamily="34" charset="0"/>
            </a:endParaRPr>
          </a:p>
        </p:txBody>
      </p:sp>
      <p:sp>
        <p:nvSpPr>
          <p:cNvPr id="4131" name="AutoShape 666">
            <a:extLst>
              <a:ext uri="{FF2B5EF4-FFF2-40B4-BE49-F238E27FC236}">
                <a16:creationId xmlns:a16="http://schemas.microsoft.com/office/drawing/2014/main" id="{A9170146-24C1-48EA-831B-7E98FABF6B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8353" y="1695156"/>
            <a:ext cx="1578228" cy="389382"/>
          </a:xfrm>
          <a:prstGeom prst="flowChartAlternateProcess">
            <a:avLst/>
          </a:prstGeom>
          <a:noFill/>
          <a:ln w="25400" algn="ctr">
            <a:solidFill>
              <a:srgbClr val="82002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46800" bIns="468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Administrativ chef</a:t>
            </a:r>
          </a:p>
          <a:p>
            <a:pPr algn="ctr"/>
            <a:r>
              <a:rPr lang="sv-SE" altLang="sv-SE" sz="1000" dirty="0">
                <a:latin typeface="Futura Std Book" panose="020B0502020204020303" pitchFamily="34" charset="0"/>
              </a:rPr>
              <a:t>Administration/vaktmästeri</a:t>
            </a:r>
          </a:p>
        </p:txBody>
      </p:sp>
      <p:sp>
        <p:nvSpPr>
          <p:cNvPr id="4133" name="AutoShape 666">
            <a:extLst>
              <a:ext uri="{FF2B5EF4-FFF2-40B4-BE49-F238E27FC236}">
                <a16:creationId xmlns:a16="http://schemas.microsoft.com/office/drawing/2014/main" id="{9A3701F8-D761-4D4F-ADB0-8AE2C2D4AF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9004" y="2613223"/>
            <a:ext cx="1292225" cy="381600"/>
          </a:xfrm>
          <a:prstGeom prst="flowChartAlternateProcess">
            <a:avLst/>
          </a:prstGeom>
          <a:noFill/>
          <a:ln w="22225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46800" anchorCtr="1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Områdeschef</a:t>
            </a:r>
          </a:p>
          <a:p>
            <a:pPr algn="ctr"/>
            <a:r>
              <a:rPr lang="sv-SE" altLang="sv-SE" sz="1000" dirty="0">
                <a:latin typeface="Futura Std Book" panose="020B0502020204020303" pitchFamily="34" charset="0"/>
              </a:rPr>
              <a:t>Kultur och Fritid</a:t>
            </a:r>
          </a:p>
          <a:p>
            <a:pPr algn="ctr"/>
            <a:endParaRPr lang="sv-SE" altLang="sv-SE" sz="800" dirty="0">
              <a:latin typeface="Futura Std Book" panose="020B0502020204020303" pitchFamily="34" charset="0"/>
            </a:endParaRPr>
          </a:p>
          <a:p>
            <a:pPr algn="ctr"/>
            <a:endParaRPr lang="sv-SE" altLang="sv-SE" sz="1100" dirty="0">
              <a:latin typeface="Futura Std Book" panose="020B0502020204020303" pitchFamily="34" charset="0"/>
            </a:endParaRPr>
          </a:p>
        </p:txBody>
      </p:sp>
      <p:sp>
        <p:nvSpPr>
          <p:cNvPr id="4134" name="AutoShape 665">
            <a:extLst>
              <a:ext uri="{FF2B5EF4-FFF2-40B4-BE49-F238E27FC236}">
                <a16:creationId xmlns:a16="http://schemas.microsoft.com/office/drawing/2014/main" id="{AFC880A5-60F6-4B28-8902-B3458ADD3D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1607" y="3697200"/>
            <a:ext cx="1231200" cy="230400"/>
          </a:xfrm>
          <a:prstGeom prst="flowChartAlternateProcess">
            <a:avLst/>
          </a:prstGeom>
          <a:noFill/>
          <a:ln w="12700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468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Fritid</a:t>
            </a:r>
          </a:p>
        </p:txBody>
      </p:sp>
      <p:sp>
        <p:nvSpPr>
          <p:cNvPr id="4135" name="AutoShape 665">
            <a:extLst>
              <a:ext uri="{FF2B5EF4-FFF2-40B4-BE49-F238E27FC236}">
                <a16:creationId xmlns:a16="http://schemas.microsoft.com/office/drawing/2014/main" id="{D4BF5B57-9C3A-4F1E-9671-6C1095438B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1600" y="3987649"/>
            <a:ext cx="1231200" cy="230400"/>
          </a:xfrm>
          <a:prstGeom prst="flowChartAlternateProcess">
            <a:avLst/>
          </a:prstGeom>
          <a:noFill/>
          <a:ln w="12700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468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Kultur och bibliotek</a:t>
            </a:r>
          </a:p>
          <a:p>
            <a:pPr algn="ctr"/>
            <a:endParaRPr lang="sv-SE" altLang="sv-SE" sz="700" i="1" dirty="0">
              <a:latin typeface="Futura Std Book" panose="020B0502020204020303" pitchFamily="34" charset="0"/>
            </a:endParaRPr>
          </a:p>
        </p:txBody>
      </p:sp>
      <p:sp>
        <p:nvSpPr>
          <p:cNvPr id="4136" name="AutoShape 665">
            <a:extLst>
              <a:ext uri="{FF2B5EF4-FFF2-40B4-BE49-F238E27FC236}">
                <a16:creationId xmlns:a16="http://schemas.microsoft.com/office/drawing/2014/main" id="{F122FC83-8C65-4BAA-97D5-6B29984E6A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1600" y="4278098"/>
            <a:ext cx="1231200" cy="230400"/>
          </a:xfrm>
          <a:prstGeom prst="flowChartAlternateProcess">
            <a:avLst/>
          </a:prstGeom>
          <a:noFill/>
          <a:ln w="12700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468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Kulturskola</a:t>
            </a:r>
          </a:p>
          <a:p>
            <a:pPr algn="ctr"/>
            <a:endParaRPr lang="sv-SE" altLang="sv-SE" sz="700" dirty="0">
              <a:latin typeface="Futura Std Book" panose="020B0502020204020303" pitchFamily="34" charset="0"/>
            </a:endParaRPr>
          </a:p>
        </p:txBody>
      </p:sp>
      <p:sp>
        <p:nvSpPr>
          <p:cNvPr id="4137" name="AutoShape 665">
            <a:extLst>
              <a:ext uri="{FF2B5EF4-FFF2-40B4-BE49-F238E27FC236}">
                <a16:creationId xmlns:a16="http://schemas.microsoft.com/office/drawing/2014/main" id="{8CDE1F35-DD55-4B43-B6AC-9F54D11B80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800" y="4562381"/>
            <a:ext cx="1231900" cy="591943"/>
          </a:xfrm>
          <a:prstGeom prst="flowChartAlternateProcess">
            <a:avLst/>
          </a:prstGeom>
          <a:noFill/>
          <a:ln w="12700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360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Marbäcks förskola</a:t>
            </a:r>
          </a:p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Örtagårdens förskola</a:t>
            </a:r>
          </a:p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Marbäck OB-omsorg</a:t>
            </a:r>
          </a:p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Familjecentral</a:t>
            </a:r>
          </a:p>
        </p:txBody>
      </p:sp>
      <p:sp>
        <p:nvSpPr>
          <p:cNvPr id="4141" name="AutoShape 665">
            <a:extLst>
              <a:ext uri="{FF2B5EF4-FFF2-40B4-BE49-F238E27FC236}">
                <a16:creationId xmlns:a16="http://schemas.microsoft.com/office/drawing/2014/main" id="{F6E7164F-F87A-4D46-B1C6-9ADE5B4E27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5874" y="4245535"/>
            <a:ext cx="1231900" cy="246436"/>
          </a:xfrm>
          <a:prstGeom prst="flowChartAlternateProcess">
            <a:avLst/>
          </a:prstGeom>
          <a:noFill/>
          <a:ln w="12700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360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Hattstugans förskola</a:t>
            </a:r>
          </a:p>
        </p:txBody>
      </p:sp>
      <p:sp>
        <p:nvSpPr>
          <p:cNvPr id="4147" name="Line 433">
            <a:extLst>
              <a:ext uri="{FF2B5EF4-FFF2-40B4-BE49-F238E27FC236}">
                <a16:creationId xmlns:a16="http://schemas.microsoft.com/office/drawing/2014/main" id="{8B089134-A877-4DDB-BD25-46BBE1B549B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50294" y="3519239"/>
            <a:ext cx="13049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dirty="0"/>
          </a:p>
        </p:txBody>
      </p:sp>
      <p:sp>
        <p:nvSpPr>
          <p:cNvPr id="4116" name="AutoShape 666">
            <a:extLst>
              <a:ext uri="{FF2B5EF4-FFF2-40B4-BE49-F238E27FC236}">
                <a16:creationId xmlns:a16="http://schemas.microsoft.com/office/drawing/2014/main" id="{F1319100-1A82-491A-9188-7B8E6D1C7A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3179" y="2619256"/>
            <a:ext cx="2181376" cy="559655"/>
          </a:xfrm>
          <a:prstGeom prst="flowChartAlternateProcess">
            <a:avLst/>
          </a:prstGeom>
          <a:noFill/>
          <a:ln w="22225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46800" anchorCtr="1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Områdeschef</a:t>
            </a:r>
          </a:p>
          <a:p>
            <a:pPr algn="ctr"/>
            <a:r>
              <a:rPr lang="sv-SE" altLang="sv-SE" sz="1000" dirty="0">
                <a:latin typeface="Futura Std Book" panose="020B0502020204020303" pitchFamily="34" charset="0"/>
              </a:rPr>
              <a:t>Grundskola, anpassade grundskolan, </a:t>
            </a:r>
          </a:p>
          <a:p>
            <a:pPr algn="ctr"/>
            <a:r>
              <a:rPr lang="sv-SE" altLang="sv-SE" sz="1000" dirty="0">
                <a:latin typeface="Futura Std Book" panose="020B0502020204020303" pitchFamily="34" charset="0"/>
              </a:rPr>
              <a:t>gymnasium, vuxenutbildning</a:t>
            </a:r>
          </a:p>
          <a:p>
            <a:pPr algn="ctr"/>
            <a:endParaRPr lang="sv-SE" altLang="sv-SE" sz="1000" dirty="0">
              <a:latin typeface="Futura Std Book" panose="020B0502020204020303" pitchFamily="34" charset="0"/>
            </a:endParaRPr>
          </a:p>
        </p:txBody>
      </p:sp>
      <p:sp>
        <p:nvSpPr>
          <p:cNvPr id="76" name="AutoShape 666">
            <a:extLst>
              <a:ext uri="{FF2B5EF4-FFF2-40B4-BE49-F238E27FC236}">
                <a16:creationId xmlns:a16="http://schemas.microsoft.com/office/drawing/2014/main" id="{ADA873C9-B26E-4E22-B1E7-CDD7A0A7F9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5975" y="3134031"/>
            <a:ext cx="1179619" cy="436381"/>
          </a:xfrm>
          <a:prstGeom prst="flowChartAlternateProcess">
            <a:avLst/>
          </a:prstGeom>
          <a:noFill/>
          <a:ln w="25400" algn="ctr">
            <a:solidFill>
              <a:srgbClr val="82002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540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900" dirty="0">
                <a:latin typeface="Futura Std Book" panose="020B0502020204020303" pitchFamily="34" charset="0"/>
              </a:rPr>
              <a:t>Barn- och elevhälsan</a:t>
            </a:r>
          </a:p>
          <a:p>
            <a:pPr algn="ctr"/>
            <a:r>
              <a:rPr lang="sv-SE" altLang="sv-SE" sz="900" dirty="0">
                <a:latin typeface="Futura Std Book" panose="020B0502020204020303" pitchFamily="34" charset="0"/>
              </a:rPr>
              <a:t>Modersmålsenheten</a:t>
            </a:r>
          </a:p>
        </p:txBody>
      </p:sp>
      <p:sp>
        <p:nvSpPr>
          <p:cNvPr id="50" name="Line 433">
            <a:extLst>
              <a:ext uri="{FF2B5EF4-FFF2-40B4-BE49-F238E27FC236}">
                <a16:creationId xmlns:a16="http://schemas.microsoft.com/office/drawing/2014/main" id="{5A091683-F5ED-4A30-A540-EF62E3292C3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86581" y="1863012"/>
            <a:ext cx="1282695" cy="570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 dirty="0"/>
          </a:p>
        </p:txBody>
      </p:sp>
      <p:sp>
        <p:nvSpPr>
          <p:cNvPr id="49" name="AutoShape 665">
            <a:extLst>
              <a:ext uri="{FF2B5EF4-FFF2-40B4-BE49-F238E27FC236}">
                <a16:creationId xmlns:a16="http://schemas.microsoft.com/office/drawing/2014/main" id="{1C630141-88BF-4530-91BC-A2E0D6D31E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5874" y="4823702"/>
            <a:ext cx="1231900" cy="230400"/>
          </a:xfrm>
          <a:prstGeom prst="flowChartAlternateProcess">
            <a:avLst/>
          </a:prstGeom>
          <a:noFill/>
          <a:ln w="12700" algn="ctr">
            <a:solidFill>
              <a:srgbClr val="B7775D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7775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B23206"/>
                  </a:outerShdw>
                </a:effectLst>
              </a14:hiddenEffects>
            </a:ext>
          </a:extLst>
        </p:spPr>
        <p:txBody>
          <a:bodyPr wrap="none" tIns="46800" bIns="46800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sv-SE" altLang="sv-SE" sz="800" dirty="0">
                <a:latin typeface="Futura Std Book" panose="020B0502020204020303" pitchFamily="34" charset="0"/>
              </a:rPr>
              <a:t>Åkerbrukets förskola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lorg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Polor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07763" dir="2700000" algn="ctr" rotWithShape="0">
            <a:srgbClr val="B23206"/>
          </a:outerShdw>
        </a:effec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07763" dir="2700000" algn="ctr" rotWithShape="0">
            <a:srgbClr val="B23206"/>
          </a:outerShdw>
        </a:effec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900" dirty="0" smtClean="0">
            <a:latin typeface="Futura Std Book" pitchFamily="34" charset="0"/>
          </a:defRPr>
        </a:defPPr>
      </a:lstStyle>
    </a:txDef>
  </a:objectDefaults>
  <a:extraClrSchemeLst>
    <a:extraClrScheme>
      <a:clrScheme name="Polorg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lorg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lorg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lorg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lorg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lorg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lorg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1439</TotalTime>
  <Pages>25</Pages>
  <Words>116</Words>
  <Application>Microsoft Office PowerPoint</Application>
  <PresentationFormat>A4 (210 x 297 mm)</PresentationFormat>
  <Paragraphs>53</Paragraphs>
  <Slides>1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6" baseType="lpstr">
      <vt:lpstr>Arial</vt:lpstr>
      <vt:lpstr>Futura Std Book</vt:lpstr>
      <vt:lpstr>Lato</vt:lpstr>
      <vt:lpstr>Times New Roman</vt:lpstr>
      <vt:lpstr>Polorg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Organisationen</dc:title>
  <dc:subject>Nya organisationsmodeller (liggande)</dc:subject>
  <dc:creator>Svedala kommun</dc:creator>
  <cp:keywords>Nyorg</cp:keywords>
  <cp:lastModifiedBy>Annika Johansson</cp:lastModifiedBy>
  <cp:revision>434</cp:revision>
  <cp:lastPrinted>2019-08-12T14:54:47Z</cp:lastPrinted>
  <dcterms:created xsi:type="dcterms:W3CDTF">1996-11-13T09:13:08Z</dcterms:created>
  <dcterms:modified xsi:type="dcterms:W3CDTF">2026-08-10T08:33:21Z</dcterms:modified>
</cp:coreProperties>
</file>