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8" r:id="rId2"/>
  </p:sldIdLst>
  <p:sldSz cx="12192000" cy="6858000"/>
  <p:notesSz cx="9926638" cy="14355763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2" d="100"/>
          <a:sy n="62" d="100"/>
        </p:scale>
        <p:origin x="788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E7A4CF6-2DA9-874A-B879-AF7CFBAD4B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E064011-E2B9-4FFB-DEBC-A0B3E56150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7DBF91F-F45B-2C22-2501-9EA9D323B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10811-4F75-4895-9BF2-55ECA92AAF2F}" type="datetimeFigureOut">
              <a:rPr lang="sv-SE" smtClean="0"/>
              <a:t>2025-03-18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CF97A71-D69B-AB17-8CBC-CC5FC7F4D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CEB753D-C63B-83D9-74FA-A3923E3B3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6EDE4-51FD-42DC-86CB-6770EDED220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46634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AA8C401-C624-0DE8-F3DE-6D9D07534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B69321C-12B2-E88F-101A-B98C5E6488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534652C-6E07-5F20-7243-8EB6E438B7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10811-4F75-4895-9BF2-55ECA92AAF2F}" type="datetimeFigureOut">
              <a:rPr lang="sv-SE" smtClean="0"/>
              <a:t>2025-03-18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A482143-AE0B-9BD2-F3A4-6253D53FB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7E3EF92-BE39-4DF2-52EC-5C1A98CF5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6EDE4-51FD-42DC-86CB-6770EDED220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21524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B08F263-1DA4-2088-1392-E60D1216A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18307AC3-1AFA-881E-5B41-D10A4326D6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1464382-7648-4473-D058-4F7E70F1A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10811-4F75-4895-9BF2-55ECA92AAF2F}" type="datetimeFigureOut">
              <a:rPr lang="sv-SE" smtClean="0"/>
              <a:t>2025-03-18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1D461BF-1C31-0498-175E-392EC9026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2C8AA7A-DF36-EF4A-3E2D-01B235131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6EDE4-51FD-42DC-86CB-6770EDED220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390786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7C6CFE5-1954-E64E-33CD-D97C044A4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DE29DD4-CA7A-5ECC-CDF2-3111EAAD0C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40020FDF-CAE4-C153-A87C-7148654BCE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DD831B4-9961-5444-1B1D-D55D73BF21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10811-4F75-4895-9BF2-55ECA92AAF2F}" type="datetimeFigureOut">
              <a:rPr lang="sv-SE" smtClean="0"/>
              <a:t>2025-03-18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B06C9621-78C8-0925-49C3-74850FF67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8F46B426-AF0A-4F86-4A83-0A31CE2E0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6EDE4-51FD-42DC-86CB-6770EDED220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120505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4117CE2-1F46-104D-647B-4E04A0451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A9213EF-FC04-DFD6-5285-F7237B4F72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A9B84CF8-5BE9-9905-B410-EF4B3756FE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7CBF2E1D-2B4C-60B1-353D-517D4C7450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4658C3A9-399C-559F-CB7E-9E8D6BBB18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EFB9FB09-4522-F208-1D85-429E49E0C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10811-4F75-4895-9BF2-55ECA92AAF2F}" type="datetimeFigureOut">
              <a:rPr lang="sv-SE" smtClean="0"/>
              <a:t>2025-03-18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6E99C6CC-90F4-CB77-7A42-A8F8CA78B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FAE00356-365F-BCB7-72E2-612CE71BC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6EDE4-51FD-42DC-86CB-6770EDED220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90511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2849E64-F891-5C5C-FE19-B8227467F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CD856E46-2226-3460-5527-B4961438D4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10811-4F75-4895-9BF2-55ECA92AAF2F}" type="datetimeFigureOut">
              <a:rPr lang="sv-SE" smtClean="0"/>
              <a:t>2025-03-18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F01DB715-D505-A9B4-54D0-3C23074A7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DA8B4524-2CC2-CCE6-0902-B14BE2304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6EDE4-51FD-42DC-86CB-6770EDED220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47411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2CA3954E-6506-BD33-B86F-82A568BC7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10811-4F75-4895-9BF2-55ECA92AAF2F}" type="datetimeFigureOut">
              <a:rPr lang="sv-SE" smtClean="0"/>
              <a:t>2025-03-18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DB24807C-1115-67AD-AABE-119FE18C9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DABE9B22-44E8-D2DE-545D-5632C2874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6EDE4-51FD-42DC-86CB-6770EDED220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635321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4002569-4B57-D839-B3D9-96E4611B1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B0100F8-BEDB-14EB-881F-068D7C65A7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D20D100E-F520-CC36-7A5D-9C4313FA01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8FBD5AD5-6ACA-BC5C-AA72-5C003D353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10811-4F75-4895-9BF2-55ECA92AAF2F}" type="datetimeFigureOut">
              <a:rPr lang="sv-SE" smtClean="0"/>
              <a:t>2025-03-18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51A33D4C-B266-AADD-D24E-C5A436BE6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EE63D599-8452-AF57-6A7F-2CDAD5A81C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6EDE4-51FD-42DC-86CB-6770EDED220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11266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8CEDF00-74B6-8A92-C5FB-FC92D79F2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931B5C5-8223-8921-D753-D80AF8A72E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AED0A5E-B54C-1E27-5E19-E23F0862CC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85D7F00E-966B-C370-7DF1-42D24719C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10811-4F75-4895-9BF2-55ECA92AAF2F}" type="datetimeFigureOut">
              <a:rPr lang="sv-SE" smtClean="0"/>
              <a:t>2025-03-18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B9600EFE-436D-F494-D8B8-CBDF12B28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F6446344-A39B-E62A-1FFB-FACECC42E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6EDE4-51FD-42DC-86CB-6770EDED220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845338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70ED5AD-6815-29DF-FF80-C9DEEBBCE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1DE3F586-EE75-DE5D-5950-A30D9F6D3F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AF51DCC-B39A-41A1-3FEA-1EEEFA24F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10811-4F75-4895-9BF2-55ECA92AAF2F}" type="datetimeFigureOut">
              <a:rPr lang="sv-SE" smtClean="0"/>
              <a:t>2025-03-18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155A835-4171-ED0B-E9F8-8C31CF3D5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439542E-A57B-9F32-2928-741BD716B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6EDE4-51FD-42DC-86CB-6770EDED220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948710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A585F707-F841-168C-C3A0-4F5E80A9B6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DA7362D0-D097-010B-77F0-C5579E27CD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146CAD8-DE63-5E81-1ACC-D87BD2EA26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10811-4F75-4895-9BF2-55ECA92AAF2F}" type="datetimeFigureOut">
              <a:rPr lang="sv-SE" smtClean="0"/>
              <a:t>2025-03-18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9FCED98-A289-341A-0710-8ED379394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26B8415-70D8-89E3-8263-245C4F8B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6EDE4-51FD-42DC-86CB-6770EDED220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29759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F975F7DC-69F2-52F7-FC11-15820EEF7B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95DD336-C45C-1771-CB8B-AD94387674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7AB879B-B3FC-1D06-418F-42DC849D16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010811-4F75-4895-9BF2-55ECA92AAF2F}" type="datetimeFigureOut">
              <a:rPr lang="sv-SE" smtClean="0"/>
              <a:t>2025-03-18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BAE18F6-6EBB-AE24-2168-5D461F6987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1B22EB2-2D00-DD37-D2FA-1AB5DE9F25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36EDE4-51FD-42DC-86CB-6770EDED220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92449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B68E0CD7-8A73-4DBD-AF94-D3B91EC208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7998" y="1378173"/>
            <a:ext cx="4807197" cy="3787147"/>
          </a:xfrm>
          <a:prstGeom prst="rect">
            <a:avLst/>
          </a:prstGeom>
        </p:spPr>
      </p:pic>
      <p:sp>
        <p:nvSpPr>
          <p:cNvPr id="12" name="textruta 11">
            <a:extLst>
              <a:ext uri="{FF2B5EF4-FFF2-40B4-BE49-F238E27FC236}">
                <a16:creationId xmlns:a16="http://schemas.microsoft.com/office/drawing/2014/main" id="{DF9DA419-4A6E-4600-8358-E419A587A2C3}"/>
              </a:ext>
            </a:extLst>
          </p:cNvPr>
          <p:cNvSpPr txBox="1"/>
          <p:nvPr/>
        </p:nvSpPr>
        <p:spPr>
          <a:xfrm rot="2007986">
            <a:off x="6043692" y="2259599"/>
            <a:ext cx="15233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200" b="1" dirty="0">
                <a:latin typeface="Futura Std Light" panose="020B0402020204020303" pitchFamily="34" charset="0"/>
              </a:rPr>
              <a:t>Undersöka</a:t>
            </a:r>
            <a:r>
              <a:rPr lang="sv-SE" sz="1600" b="1" dirty="0">
                <a:latin typeface="Futura Std Light" panose="020B0402020204020303" pitchFamily="34" charset="0"/>
              </a:rPr>
              <a:t> </a:t>
            </a:r>
          </a:p>
        </p:txBody>
      </p:sp>
      <p:pic>
        <p:nvPicPr>
          <p:cNvPr id="21" name="Bild 20" descr="Bakåt med hel fyllning">
            <a:extLst>
              <a:ext uri="{FF2B5EF4-FFF2-40B4-BE49-F238E27FC236}">
                <a16:creationId xmlns:a16="http://schemas.microsoft.com/office/drawing/2014/main" id="{01755E2E-CAFA-4C3A-BBC1-57FDE2F67C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400000">
            <a:off x="6805381" y="2833425"/>
            <a:ext cx="767420" cy="767420"/>
          </a:xfrm>
          <a:prstGeom prst="rect">
            <a:avLst/>
          </a:prstGeom>
        </p:spPr>
      </p:pic>
      <p:sp>
        <p:nvSpPr>
          <p:cNvPr id="22" name="textruta 21">
            <a:extLst>
              <a:ext uri="{FF2B5EF4-FFF2-40B4-BE49-F238E27FC236}">
                <a16:creationId xmlns:a16="http://schemas.microsoft.com/office/drawing/2014/main" id="{9DCE1E86-3D01-400F-BC32-6FD9AF612C72}"/>
              </a:ext>
            </a:extLst>
          </p:cNvPr>
          <p:cNvSpPr txBox="1"/>
          <p:nvPr/>
        </p:nvSpPr>
        <p:spPr>
          <a:xfrm rot="18959736">
            <a:off x="6046355" y="3916459"/>
            <a:ext cx="15719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200" b="1" dirty="0">
                <a:latin typeface="Futura Std Light" panose="020B0402020204020303" pitchFamily="34" charset="0"/>
              </a:rPr>
              <a:t>Riskbedöma</a:t>
            </a:r>
            <a:r>
              <a:rPr lang="sv-SE" sz="1600" b="1" dirty="0">
                <a:latin typeface="Futura Std Light" panose="020B0402020204020303" pitchFamily="34" charset="0"/>
              </a:rPr>
              <a:t> </a:t>
            </a:r>
          </a:p>
        </p:txBody>
      </p:sp>
      <p:pic>
        <p:nvPicPr>
          <p:cNvPr id="24" name="Bild 23" descr="Bakåt med hel fyllning">
            <a:extLst>
              <a:ext uri="{FF2B5EF4-FFF2-40B4-BE49-F238E27FC236}">
                <a16:creationId xmlns:a16="http://schemas.microsoft.com/office/drawing/2014/main" id="{92A05DD8-1727-44EF-92C2-7DC8E9D8A3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2110366">
            <a:off x="5537104" y="4014740"/>
            <a:ext cx="716426" cy="716426"/>
          </a:xfrm>
          <a:prstGeom prst="rect">
            <a:avLst/>
          </a:prstGeom>
        </p:spPr>
      </p:pic>
      <p:sp>
        <p:nvSpPr>
          <p:cNvPr id="25" name="textruta 24">
            <a:extLst>
              <a:ext uri="{FF2B5EF4-FFF2-40B4-BE49-F238E27FC236}">
                <a16:creationId xmlns:a16="http://schemas.microsoft.com/office/drawing/2014/main" id="{C08BB363-9E16-4CB7-AC74-1856DBC9F81D}"/>
              </a:ext>
            </a:extLst>
          </p:cNvPr>
          <p:cNvSpPr txBox="1"/>
          <p:nvPr/>
        </p:nvSpPr>
        <p:spPr>
          <a:xfrm rot="2099412">
            <a:off x="4388522" y="3947147"/>
            <a:ext cx="16538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200" b="1" dirty="0">
                <a:latin typeface="Futura Std Light" panose="020B0402020204020303" pitchFamily="34" charset="0"/>
              </a:rPr>
              <a:t>Åtgärda</a:t>
            </a:r>
          </a:p>
        </p:txBody>
      </p:sp>
      <p:pic>
        <p:nvPicPr>
          <p:cNvPr id="26" name="Bild 25" descr="Bakåt med hel fyllning">
            <a:extLst>
              <a:ext uri="{FF2B5EF4-FFF2-40B4-BE49-F238E27FC236}">
                <a16:creationId xmlns:a16="http://schemas.microsoft.com/office/drawing/2014/main" id="{DAB9D917-66FD-4F28-91B0-B66B75AC7C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762545">
            <a:off x="4577801" y="3005973"/>
            <a:ext cx="664170" cy="664170"/>
          </a:xfrm>
          <a:prstGeom prst="rect">
            <a:avLst/>
          </a:prstGeom>
        </p:spPr>
      </p:pic>
      <p:sp>
        <p:nvSpPr>
          <p:cNvPr id="27" name="textruta 26">
            <a:extLst>
              <a:ext uri="{FF2B5EF4-FFF2-40B4-BE49-F238E27FC236}">
                <a16:creationId xmlns:a16="http://schemas.microsoft.com/office/drawing/2014/main" id="{849FCF12-1087-4F45-8ABC-67B1E9F1836A}"/>
              </a:ext>
            </a:extLst>
          </p:cNvPr>
          <p:cNvSpPr txBox="1"/>
          <p:nvPr/>
        </p:nvSpPr>
        <p:spPr>
          <a:xfrm rot="18836078">
            <a:off x="4267360" y="2404574"/>
            <a:ext cx="17535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200" b="1" dirty="0">
                <a:latin typeface="Futura Std Light" panose="020B0402020204020303" pitchFamily="34" charset="0"/>
              </a:rPr>
              <a:t>Följa upp</a:t>
            </a:r>
          </a:p>
        </p:txBody>
      </p:sp>
      <p:pic>
        <p:nvPicPr>
          <p:cNvPr id="28" name="Bild 27" descr="Bakåt med hel fyllning">
            <a:extLst>
              <a:ext uri="{FF2B5EF4-FFF2-40B4-BE49-F238E27FC236}">
                <a16:creationId xmlns:a16="http://schemas.microsoft.com/office/drawing/2014/main" id="{94141B56-314F-4269-8DE4-4EA6FBAE48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361187">
            <a:off x="5587894" y="1809016"/>
            <a:ext cx="704496" cy="704840"/>
          </a:xfrm>
          <a:prstGeom prst="rect">
            <a:avLst/>
          </a:prstGeom>
        </p:spPr>
      </p:pic>
      <p:graphicFrame>
        <p:nvGraphicFramePr>
          <p:cNvPr id="2" name="Tabell 2">
            <a:extLst>
              <a:ext uri="{FF2B5EF4-FFF2-40B4-BE49-F238E27FC236}">
                <a16:creationId xmlns:a16="http://schemas.microsoft.com/office/drawing/2014/main" id="{5734A868-DF45-40C3-B3F3-782F913DD3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783368"/>
              </p:ext>
            </p:extLst>
          </p:nvPr>
        </p:nvGraphicFramePr>
        <p:xfrm>
          <a:off x="108284" y="0"/>
          <a:ext cx="3339565" cy="728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39565">
                  <a:extLst>
                    <a:ext uri="{9D8B030D-6E8A-4147-A177-3AD203B41FA5}">
                      <a16:colId xmlns:a16="http://schemas.microsoft.com/office/drawing/2014/main" val="216827443"/>
                    </a:ext>
                  </a:extLst>
                </a:gridCol>
              </a:tblGrid>
              <a:tr h="1102752">
                <a:tc>
                  <a:txBody>
                    <a:bodyPr/>
                    <a:lstStyle/>
                    <a:p>
                      <a:pPr algn="ctr"/>
                      <a:r>
                        <a:rPr lang="sv-SE" sz="1100" dirty="0">
                          <a:solidFill>
                            <a:schemeClr val="tx1"/>
                          </a:solidFill>
                          <a:latin typeface="Futura Std Light" panose="020B0402020204020303" pitchFamily="34" charset="0"/>
                        </a:rPr>
                        <a:t>Januari </a:t>
                      </a:r>
                    </a:p>
                    <a:p>
                      <a:pPr algn="ctr"/>
                      <a:r>
                        <a:rPr lang="sv-SE" sz="1100" b="1" i="0" dirty="0">
                          <a:solidFill>
                            <a:schemeClr val="tx1"/>
                          </a:solidFill>
                          <a:latin typeface="Futura Std Light" panose="020B0402020204020303" pitchFamily="34" charset="0"/>
                        </a:rPr>
                        <a:t>Genomgång uppföljning medarbetarundersökning</a:t>
                      </a:r>
                    </a:p>
                    <a:p>
                      <a:pPr algn="ctr"/>
                      <a:endParaRPr lang="sv-SE" sz="1100" dirty="0">
                        <a:solidFill>
                          <a:schemeClr val="tx1"/>
                        </a:solidFill>
                        <a:latin typeface="Futura Std Light" panose="020B0402020204020303" pitchFamily="34" charset="0"/>
                      </a:endParaRPr>
                    </a:p>
                    <a:p>
                      <a:pPr algn="ctr"/>
                      <a:r>
                        <a:rPr lang="sv-SE" sz="1100" dirty="0" err="1">
                          <a:solidFill>
                            <a:schemeClr val="tx1"/>
                          </a:solidFill>
                          <a:latin typeface="Futura Std Light" panose="020B0402020204020303" pitchFamily="34" charset="0"/>
                        </a:rPr>
                        <a:t>Apt</a:t>
                      </a:r>
                      <a:endParaRPr lang="sv-SE" sz="1100" dirty="0">
                        <a:solidFill>
                          <a:schemeClr val="tx1"/>
                        </a:solidFill>
                        <a:latin typeface="Futura Std Light" panose="020B0402020204020303" pitchFamily="34" charset="0"/>
                      </a:endParaRPr>
                    </a:p>
                  </a:txBody>
                  <a:tcPr>
                    <a:solidFill>
                      <a:srgbClr val="8BA23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3428775"/>
                  </a:ext>
                </a:extLst>
              </a:tr>
              <a:tr h="1336518">
                <a:tc>
                  <a:txBody>
                    <a:bodyPr/>
                    <a:lstStyle/>
                    <a:p>
                      <a:pPr algn="ctr"/>
                      <a:r>
                        <a:rPr lang="sv-SE" sz="1100" b="1" dirty="0">
                          <a:solidFill>
                            <a:schemeClr val="tx1"/>
                          </a:solidFill>
                          <a:latin typeface="Futura Std Light" panose="020B0402020204020303" pitchFamily="34" charset="0"/>
                        </a:rPr>
                        <a:t>Februari </a:t>
                      </a:r>
                    </a:p>
                    <a:p>
                      <a:pPr algn="ctr"/>
                      <a:endParaRPr lang="sv-SE" sz="1100" b="1" dirty="0">
                        <a:solidFill>
                          <a:schemeClr val="tx1"/>
                        </a:solidFill>
                        <a:latin typeface="Futura Std Light" panose="020B0402020204020303" pitchFamily="34" charset="0"/>
                      </a:endParaRPr>
                    </a:p>
                    <a:p>
                      <a:pPr algn="ctr"/>
                      <a:r>
                        <a:rPr lang="sv-SE" sz="1100" b="1" dirty="0" err="1">
                          <a:solidFill>
                            <a:schemeClr val="tx1"/>
                          </a:solidFill>
                          <a:latin typeface="Futura Std Light" panose="020B0402020204020303" pitchFamily="34" charset="0"/>
                        </a:rPr>
                        <a:t>Apt</a:t>
                      </a:r>
                      <a:endParaRPr lang="sv-SE" sz="1100" b="1" dirty="0">
                        <a:solidFill>
                          <a:schemeClr val="tx1"/>
                        </a:solidFill>
                        <a:latin typeface="Futura Std Light" panose="020B0402020204020303" pitchFamily="34" charset="0"/>
                      </a:endParaRPr>
                    </a:p>
                    <a:p>
                      <a:pPr algn="l"/>
                      <a:r>
                        <a:rPr lang="sv-SE" sz="1100" b="1" i="0" dirty="0">
                          <a:solidFill>
                            <a:schemeClr val="tx1"/>
                          </a:solidFill>
                          <a:latin typeface="Futura Std Light" panose="020B0402020204020303" pitchFamily="34" charset="0"/>
                        </a:rPr>
                        <a:t>Genomgång årlig uppföljning SAM, </a:t>
                      </a:r>
                    </a:p>
                    <a:p>
                      <a:pPr algn="l"/>
                      <a:r>
                        <a:rPr lang="sv-SE" sz="1100" b="1" i="0" dirty="0">
                          <a:solidFill>
                            <a:schemeClr val="tx1"/>
                          </a:solidFill>
                          <a:latin typeface="Futura Std Light" panose="020B0402020204020303" pitchFamily="34" charset="0"/>
                        </a:rPr>
                        <a:t>sjukfrånvaro och KIA</a:t>
                      </a:r>
                      <a:r>
                        <a:rPr lang="sv-SE" sz="1100" b="1" i="0">
                          <a:solidFill>
                            <a:schemeClr val="tx1"/>
                          </a:solidFill>
                          <a:latin typeface="Futura Std Light" panose="020B0402020204020303" pitchFamily="34" charset="0"/>
                        </a:rPr>
                        <a:t>. </a:t>
                      </a:r>
                      <a:endParaRPr lang="sv-SE" sz="1100" b="1" i="1" dirty="0">
                        <a:solidFill>
                          <a:schemeClr val="tx1"/>
                        </a:solidFill>
                        <a:latin typeface="Futura Std Light" panose="020B0402020204020303" pitchFamily="34" charset="0"/>
                      </a:endParaRPr>
                    </a:p>
                    <a:p>
                      <a:pPr algn="l"/>
                      <a:r>
                        <a:rPr lang="sv-SE" sz="1100" b="1" i="0" dirty="0">
                          <a:solidFill>
                            <a:schemeClr val="tx1"/>
                          </a:solidFill>
                          <a:latin typeface="Futura Std Light" panose="020B0402020204020303" pitchFamily="34" charset="0"/>
                        </a:rPr>
                        <a:t>Semesterplanering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b="1" dirty="0">
                          <a:solidFill>
                            <a:schemeClr val="tx1"/>
                          </a:solidFill>
                          <a:latin typeface="Futura Std Light" panose="020B0402020204020303" pitchFamily="34" charset="0"/>
                        </a:rPr>
                        <a:t>Genomgång och uppföljning av brukarundersökning</a:t>
                      </a:r>
                    </a:p>
                    <a:p>
                      <a:pPr algn="l"/>
                      <a:endParaRPr lang="sv-SE" sz="1100" b="1" i="1" dirty="0">
                        <a:solidFill>
                          <a:schemeClr val="tx1"/>
                        </a:solidFill>
                        <a:latin typeface="Futura Std Light" panose="020B0402020204020303" pitchFamily="34" charset="0"/>
                      </a:endParaRPr>
                    </a:p>
                    <a:p>
                      <a:pPr algn="l"/>
                      <a:endParaRPr lang="sv-SE" sz="1100" b="1" dirty="0">
                        <a:solidFill>
                          <a:schemeClr val="tx1"/>
                        </a:solidFill>
                        <a:latin typeface="Futura Std Light" panose="020B0402020204020303" pitchFamily="34" charset="0"/>
                      </a:endParaRPr>
                    </a:p>
                  </a:txBody>
                  <a:tcPr>
                    <a:solidFill>
                      <a:srgbClr val="D492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491950"/>
                  </a:ext>
                </a:extLst>
              </a:tr>
              <a:tr h="1102752">
                <a:tc>
                  <a:txBody>
                    <a:bodyPr/>
                    <a:lstStyle/>
                    <a:p>
                      <a:pPr algn="ctr"/>
                      <a:r>
                        <a:rPr lang="sv-SE" sz="1100" b="1" dirty="0">
                          <a:solidFill>
                            <a:schemeClr val="tx1"/>
                          </a:solidFill>
                          <a:latin typeface="Futura Std Light" panose="020B0402020204020303" pitchFamily="34" charset="0"/>
                        </a:rPr>
                        <a:t>Mars</a:t>
                      </a:r>
                    </a:p>
                    <a:p>
                      <a:pPr algn="l"/>
                      <a:endParaRPr lang="sv-SE" sz="1100" b="1" i="1" dirty="0">
                        <a:solidFill>
                          <a:schemeClr val="tx1"/>
                        </a:solidFill>
                        <a:latin typeface="Futura Std Light" panose="020B0402020204020303" pitchFamily="34" charset="0"/>
                      </a:endParaRPr>
                    </a:p>
                    <a:p>
                      <a:pPr algn="ctr"/>
                      <a:r>
                        <a:rPr lang="sv-SE" sz="1100" b="1" dirty="0" err="1">
                          <a:solidFill>
                            <a:schemeClr val="tx1"/>
                          </a:solidFill>
                          <a:latin typeface="Futura Std Light" panose="020B0402020204020303" pitchFamily="34" charset="0"/>
                        </a:rPr>
                        <a:t>Apt</a:t>
                      </a:r>
                      <a:endParaRPr lang="sv-SE" sz="1100" b="1" dirty="0">
                        <a:solidFill>
                          <a:schemeClr val="tx1"/>
                        </a:solidFill>
                        <a:latin typeface="Futura Std Light" panose="020B0402020204020303" pitchFamily="34" charset="0"/>
                      </a:endParaRPr>
                    </a:p>
                    <a:p>
                      <a:pPr algn="ctr"/>
                      <a:r>
                        <a:rPr lang="sv-SE" sz="1100" b="1" dirty="0">
                          <a:solidFill>
                            <a:schemeClr val="tx1"/>
                          </a:solidFill>
                          <a:latin typeface="Futura Std Light" panose="020B0402020204020303" pitchFamily="34" charset="0"/>
                        </a:rPr>
                        <a:t>Lönesamtal</a:t>
                      </a:r>
                    </a:p>
                    <a:p>
                      <a:pPr algn="ctr"/>
                      <a:r>
                        <a:rPr lang="sv-SE" sz="1100" b="1" dirty="0">
                          <a:solidFill>
                            <a:schemeClr val="tx1"/>
                          </a:solidFill>
                          <a:latin typeface="Futura Std Light" panose="020B0402020204020303" pitchFamily="34" charset="0"/>
                        </a:rPr>
                        <a:t>Rutin för Hot och Våld</a:t>
                      </a:r>
                    </a:p>
                  </a:txBody>
                  <a:tcPr>
                    <a:solidFill>
                      <a:srgbClr val="008B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2625844"/>
                  </a:ext>
                </a:extLst>
              </a:tr>
              <a:tr h="1102752">
                <a:tc>
                  <a:txBody>
                    <a:bodyPr/>
                    <a:lstStyle/>
                    <a:p>
                      <a:pPr algn="ctr"/>
                      <a:r>
                        <a:rPr lang="sv-SE" sz="1100" b="1" dirty="0">
                          <a:solidFill>
                            <a:schemeClr val="tx1"/>
                          </a:solidFill>
                          <a:latin typeface="Futura Std Light" panose="020B0402020204020303" pitchFamily="34" charset="0"/>
                        </a:rPr>
                        <a:t>April </a:t>
                      </a:r>
                    </a:p>
                    <a:p>
                      <a:pPr algn="ctr"/>
                      <a:endParaRPr lang="sv-SE" sz="1100" b="1" dirty="0">
                        <a:solidFill>
                          <a:schemeClr val="tx1"/>
                        </a:solidFill>
                        <a:latin typeface="Futura Std Light" panose="020B0402020204020303" pitchFamily="34" charset="0"/>
                      </a:endParaRPr>
                    </a:p>
                    <a:p>
                      <a:pPr algn="ctr"/>
                      <a:r>
                        <a:rPr lang="sv-SE" sz="1100" b="1" dirty="0" err="1">
                          <a:solidFill>
                            <a:schemeClr val="tx1"/>
                          </a:solidFill>
                          <a:latin typeface="Futura Std Light" panose="020B0402020204020303" pitchFamily="34" charset="0"/>
                        </a:rPr>
                        <a:t>Apt</a:t>
                      </a:r>
                      <a:endParaRPr lang="sv-SE" sz="1100" b="1" dirty="0">
                        <a:solidFill>
                          <a:schemeClr val="tx1"/>
                        </a:solidFill>
                        <a:latin typeface="Futura Std Light" panose="020B0402020204020303" pitchFamily="34" charset="0"/>
                      </a:endParaRPr>
                    </a:p>
                    <a:p>
                      <a:pPr algn="ctr"/>
                      <a:r>
                        <a:rPr lang="sv-SE" sz="1100" b="1" dirty="0">
                          <a:solidFill>
                            <a:schemeClr val="tx1"/>
                          </a:solidFill>
                          <a:latin typeface="Futura Std Light" panose="020B0402020204020303" pitchFamily="34" charset="0"/>
                        </a:rPr>
                        <a:t>Rutin Basala hygienrutiner</a:t>
                      </a:r>
                    </a:p>
                    <a:p>
                      <a:pPr algn="ctr"/>
                      <a:endParaRPr lang="sv-SE" sz="1100" b="1" dirty="0">
                        <a:solidFill>
                          <a:schemeClr val="tx1"/>
                        </a:solidFill>
                        <a:latin typeface="Futura Std Light" panose="020B0402020204020303" pitchFamily="34" charset="0"/>
                      </a:endParaRPr>
                    </a:p>
                    <a:p>
                      <a:pPr algn="ctr"/>
                      <a:endParaRPr lang="sv-SE" sz="1100" b="1" dirty="0">
                        <a:solidFill>
                          <a:schemeClr val="tx1"/>
                        </a:solidFill>
                        <a:latin typeface="Futura Std Light" panose="020B0402020204020303" pitchFamily="34" charset="0"/>
                      </a:endParaRPr>
                    </a:p>
                  </a:txBody>
                  <a:tcPr>
                    <a:solidFill>
                      <a:srgbClr val="B777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6679214"/>
                  </a:ext>
                </a:extLst>
              </a:tr>
              <a:tr h="1102752">
                <a:tc>
                  <a:txBody>
                    <a:bodyPr/>
                    <a:lstStyle/>
                    <a:p>
                      <a:pPr algn="ctr"/>
                      <a:r>
                        <a:rPr lang="sv-SE" sz="1100" b="1" dirty="0">
                          <a:solidFill>
                            <a:schemeClr val="tx1"/>
                          </a:solidFill>
                          <a:latin typeface="Futura Std Light" panose="020B0402020204020303" pitchFamily="34" charset="0"/>
                        </a:rPr>
                        <a:t>Maj </a:t>
                      </a:r>
                    </a:p>
                    <a:p>
                      <a:pPr algn="ctr"/>
                      <a:endParaRPr lang="sv-SE" sz="1100" b="1" dirty="0">
                        <a:solidFill>
                          <a:schemeClr val="tx1"/>
                        </a:solidFill>
                        <a:latin typeface="Futura Std Light" panose="020B0402020204020303" pitchFamily="34" charset="0"/>
                      </a:endParaRPr>
                    </a:p>
                    <a:p>
                      <a:pPr algn="ctr"/>
                      <a:r>
                        <a:rPr lang="sv-SE" sz="1100" b="1" dirty="0" err="1">
                          <a:solidFill>
                            <a:schemeClr val="tx1"/>
                          </a:solidFill>
                          <a:latin typeface="Futura Std Light" panose="020B0402020204020303" pitchFamily="34" charset="0"/>
                        </a:rPr>
                        <a:t>Apt</a:t>
                      </a:r>
                      <a:endParaRPr lang="sv-SE" sz="1100" b="1" dirty="0">
                        <a:solidFill>
                          <a:schemeClr val="tx1"/>
                        </a:solidFill>
                        <a:latin typeface="Futura Std Light" panose="020B0402020204020303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b="1" dirty="0">
                          <a:solidFill>
                            <a:schemeClr val="tx1"/>
                          </a:solidFill>
                          <a:latin typeface="Futura Std Light" panose="020B0402020204020303" pitchFamily="34" charset="0"/>
                        </a:rPr>
                        <a:t>Genomgång av Rutin Lex Sarah</a:t>
                      </a:r>
                    </a:p>
                    <a:p>
                      <a:pPr algn="ctr"/>
                      <a:endParaRPr lang="sv-SE" sz="1100" b="1" dirty="0">
                        <a:solidFill>
                          <a:schemeClr val="tx1"/>
                        </a:solidFill>
                        <a:latin typeface="Futura Std Light" panose="020B0402020204020303" pitchFamily="34" charset="0"/>
                      </a:endParaRPr>
                    </a:p>
                    <a:p>
                      <a:pPr algn="ctr"/>
                      <a:endParaRPr lang="sv-SE" sz="1100" b="1" dirty="0">
                        <a:solidFill>
                          <a:schemeClr val="tx1"/>
                        </a:solidFill>
                        <a:latin typeface="Futura Std Light" panose="020B0402020204020303" pitchFamily="34" charset="0"/>
                      </a:endParaRPr>
                    </a:p>
                  </a:txBody>
                  <a:tcPr>
                    <a:solidFill>
                      <a:srgbClr val="95A0A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4620641"/>
                  </a:ext>
                </a:extLst>
              </a:tr>
              <a:tr h="1102752">
                <a:tc>
                  <a:txBody>
                    <a:bodyPr/>
                    <a:lstStyle/>
                    <a:p>
                      <a:pPr algn="ctr"/>
                      <a:r>
                        <a:rPr lang="sv-SE" sz="1100" b="1" dirty="0">
                          <a:solidFill>
                            <a:schemeClr val="tx1"/>
                          </a:solidFill>
                          <a:latin typeface="Futura Std Light" panose="020B0402020204020303" pitchFamily="34" charset="0"/>
                        </a:rPr>
                        <a:t>Juni </a:t>
                      </a:r>
                    </a:p>
                    <a:p>
                      <a:pPr algn="ctr"/>
                      <a:endParaRPr lang="sv-SE" sz="1100" b="1" dirty="0">
                        <a:solidFill>
                          <a:schemeClr val="tx1"/>
                        </a:solidFill>
                        <a:latin typeface="Futura Std Light" panose="020B0402020204020303" pitchFamily="34" charset="0"/>
                      </a:endParaRPr>
                    </a:p>
                    <a:p>
                      <a:pPr algn="ctr"/>
                      <a:r>
                        <a:rPr lang="sv-SE" sz="1100" b="1" dirty="0" err="1">
                          <a:solidFill>
                            <a:schemeClr val="tx1"/>
                          </a:solidFill>
                          <a:latin typeface="Futura Std Light" panose="020B0402020204020303" pitchFamily="34" charset="0"/>
                        </a:rPr>
                        <a:t>Apt</a:t>
                      </a:r>
                      <a:endParaRPr lang="sv-SE" sz="1100" b="1" dirty="0">
                        <a:solidFill>
                          <a:schemeClr val="tx1"/>
                        </a:solidFill>
                        <a:latin typeface="Futura Std Light" panose="020B0402020204020303" pitchFamily="34" charset="0"/>
                      </a:endParaRPr>
                    </a:p>
                    <a:p>
                      <a:pPr algn="ctr"/>
                      <a:endParaRPr lang="sv-SE" sz="1100" b="1" dirty="0">
                        <a:solidFill>
                          <a:schemeClr val="tx1"/>
                        </a:solidFill>
                        <a:latin typeface="Futura Std Light" panose="020B0402020204020303" pitchFamily="34" charset="0"/>
                      </a:endParaRPr>
                    </a:p>
                    <a:p>
                      <a:pPr algn="ctr"/>
                      <a:endParaRPr lang="sv-SE" sz="1100" b="1" dirty="0">
                        <a:solidFill>
                          <a:schemeClr val="tx1"/>
                        </a:solidFill>
                        <a:latin typeface="Futura Std Light" panose="020B0402020204020303" pitchFamily="34" charset="0"/>
                      </a:endParaRPr>
                    </a:p>
                  </a:txBody>
                  <a:tcPr>
                    <a:solidFill>
                      <a:srgbClr val="4B91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2830006"/>
                  </a:ext>
                </a:extLst>
              </a:tr>
            </a:tbl>
          </a:graphicData>
        </a:graphic>
      </p:graphicFrame>
      <p:graphicFrame>
        <p:nvGraphicFramePr>
          <p:cNvPr id="18" name="Tabell 2">
            <a:extLst>
              <a:ext uri="{FF2B5EF4-FFF2-40B4-BE49-F238E27FC236}">
                <a16:creationId xmlns:a16="http://schemas.microsoft.com/office/drawing/2014/main" id="{20DF0174-91B4-4771-9581-4C7F8651BB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2924997"/>
              </p:ext>
            </p:extLst>
          </p:nvPr>
        </p:nvGraphicFramePr>
        <p:xfrm>
          <a:off x="8502471" y="142240"/>
          <a:ext cx="3496331" cy="72458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96331">
                  <a:extLst>
                    <a:ext uri="{9D8B030D-6E8A-4147-A177-3AD203B41FA5}">
                      <a16:colId xmlns:a16="http://schemas.microsoft.com/office/drawing/2014/main" val="216827443"/>
                    </a:ext>
                  </a:extLst>
                </a:gridCol>
              </a:tblGrid>
              <a:tr h="1079854">
                <a:tc>
                  <a:txBody>
                    <a:bodyPr/>
                    <a:lstStyle/>
                    <a:p>
                      <a:pPr algn="ctr"/>
                      <a:r>
                        <a:rPr lang="sv-SE" sz="1100" dirty="0">
                          <a:solidFill>
                            <a:schemeClr val="tx1"/>
                          </a:solidFill>
                          <a:latin typeface="Futura Std Light" panose="020B0402020204020303" pitchFamily="34" charset="0"/>
                        </a:rPr>
                        <a:t>Juli  </a:t>
                      </a:r>
                    </a:p>
                    <a:p>
                      <a:pPr algn="ctr"/>
                      <a:endParaRPr lang="sv-SE" sz="1100" dirty="0">
                        <a:solidFill>
                          <a:schemeClr val="tx1"/>
                        </a:solidFill>
                        <a:latin typeface="Futura Std Light" panose="020B0402020204020303" pitchFamily="34" charset="0"/>
                      </a:endParaRPr>
                    </a:p>
                    <a:p>
                      <a:pPr algn="ctr"/>
                      <a:endParaRPr lang="sv-SE" sz="1100" dirty="0">
                        <a:solidFill>
                          <a:schemeClr val="tx1"/>
                        </a:solidFill>
                        <a:latin typeface="Futura Std Light" panose="020B0402020204020303" pitchFamily="34" charset="0"/>
                      </a:endParaRPr>
                    </a:p>
                    <a:p>
                      <a:pPr algn="ctr"/>
                      <a:endParaRPr lang="sv-SE" sz="1100" dirty="0">
                        <a:solidFill>
                          <a:schemeClr val="tx1"/>
                        </a:solidFill>
                        <a:latin typeface="Futura Std Light" panose="020B0402020204020303" pitchFamily="34" charset="0"/>
                      </a:endParaRPr>
                    </a:p>
                  </a:txBody>
                  <a:tcPr>
                    <a:solidFill>
                      <a:srgbClr val="B8006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3428775"/>
                  </a:ext>
                </a:extLst>
              </a:tr>
              <a:tr h="1079854">
                <a:tc>
                  <a:txBody>
                    <a:bodyPr/>
                    <a:lstStyle/>
                    <a:p>
                      <a:pPr algn="ctr"/>
                      <a:r>
                        <a:rPr lang="sv-SE" sz="1100" b="1" dirty="0">
                          <a:solidFill>
                            <a:schemeClr val="tx1"/>
                          </a:solidFill>
                          <a:latin typeface="Futura Std Light" panose="020B0402020204020303" pitchFamily="34" charset="0"/>
                        </a:rPr>
                        <a:t>Augusti  </a:t>
                      </a:r>
                    </a:p>
                    <a:p>
                      <a:pPr algn="ctr"/>
                      <a:endParaRPr lang="sv-SE" sz="1100" b="1" dirty="0">
                        <a:solidFill>
                          <a:schemeClr val="tx1"/>
                        </a:solidFill>
                        <a:latin typeface="Futura Std Light" panose="020B0402020204020303" pitchFamily="34" charset="0"/>
                      </a:endParaRPr>
                    </a:p>
                    <a:p>
                      <a:pPr algn="ctr"/>
                      <a:r>
                        <a:rPr lang="sv-SE" sz="1100" b="1" dirty="0" err="1">
                          <a:solidFill>
                            <a:schemeClr val="tx1"/>
                          </a:solidFill>
                          <a:latin typeface="Futura Std Light" panose="020B0402020204020303" pitchFamily="34" charset="0"/>
                        </a:rPr>
                        <a:t>Apt</a:t>
                      </a:r>
                      <a:endParaRPr lang="sv-SE" sz="1100" b="1" dirty="0">
                        <a:solidFill>
                          <a:schemeClr val="tx1"/>
                        </a:solidFill>
                        <a:latin typeface="Futura Std Light" panose="020B0402020204020303" pitchFamily="34" charset="0"/>
                      </a:endParaRPr>
                    </a:p>
                    <a:p>
                      <a:pPr algn="ctr"/>
                      <a:r>
                        <a:rPr lang="sv-SE" sz="1100" b="1">
                          <a:solidFill>
                            <a:schemeClr val="tx1"/>
                          </a:solidFill>
                          <a:latin typeface="Futura Std Light" panose="020B0402020204020303" pitchFamily="34" charset="0"/>
                        </a:rPr>
                        <a:t>Uppföljning genomförandeplaner</a:t>
                      </a:r>
                      <a:endParaRPr lang="sv-SE" sz="1100" b="1" dirty="0">
                        <a:solidFill>
                          <a:schemeClr val="tx1"/>
                        </a:solidFill>
                        <a:latin typeface="Futura Std Light" panose="020B0402020204020303" pitchFamily="34" charset="0"/>
                      </a:endParaRPr>
                    </a:p>
                  </a:txBody>
                  <a:tcPr>
                    <a:solidFill>
                      <a:srgbClr val="9EA3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491950"/>
                  </a:ext>
                </a:extLst>
              </a:tr>
              <a:tr h="1079854">
                <a:tc>
                  <a:txBody>
                    <a:bodyPr/>
                    <a:lstStyle/>
                    <a:p>
                      <a:pPr algn="ctr"/>
                      <a:r>
                        <a:rPr lang="sv-SE" sz="1100" b="1" dirty="0">
                          <a:solidFill>
                            <a:schemeClr val="tx1"/>
                          </a:solidFill>
                          <a:latin typeface="Futura Std Light" panose="020B0402020204020303" pitchFamily="34" charset="0"/>
                        </a:rPr>
                        <a:t>September </a:t>
                      </a:r>
                    </a:p>
                    <a:p>
                      <a:pPr algn="ctr"/>
                      <a:endParaRPr lang="sv-SE" sz="1100" b="1" dirty="0">
                        <a:solidFill>
                          <a:schemeClr val="tx1"/>
                        </a:solidFill>
                        <a:latin typeface="Futura Std Light" panose="020B0402020204020303" pitchFamily="34" charset="0"/>
                      </a:endParaRPr>
                    </a:p>
                    <a:p>
                      <a:pPr algn="ctr"/>
                      <a:r>
                        <a:rPr lang="sv-SE" sz="1100" b="1" dirty="0" err="1">
                          <a:solidFill>
                            <a:schemeClr val="tx1"/>
                          </a:solidFill>
                          <a:latin typeface="Futura Std Light" panose="020B0402020204020303" pitchFamily="34" charset="0"/>
                        </a:rPr>
                        <a:t>Apt</a:t>
                      </a:r>
                      <a:endParaRPr lang="sv-SE" sz="1100" b="1" dirty="0">
                        <a:solidFill>
                          <a:schemeClr val="tx1"/>
                        </a:solidFill>
                        <a:latin typeface="Futura Std Light" panose="020B0402020204020303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b="1" i="0" dirty="0">
                          <a:solidFill>
                            <a:schemeClr val="tx1"/>
                          </a:solidFill>
                          <a:latin typeface="Futura Std Light" panose="020B0402020204020303" pitchFamily="34" charset="0"/>
                        </a:rPr>
                        <a:t>Genomföra övergripande skyddsrond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b="1" i="0" dirty="0">
                          <a:solidFill>
                            <a:schemeClr val="tx1"/>
                          </a:solidFill>
                          <a:latin typeface="Futura Std Light" panose="020B0402020204020303" pitchFamily="34" charset="0"/>
                        </a:rPr>
                        <a:t>Rutin Kränkande särbehandling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b="1" i="0" dirty="0">
                          <a:solidFill>
                            <a:schemeClr val="tx1"/>
                          </a:solidFill>
                          <a:latin typeface="Futura Std Light" panose="020B0402020204020303" pitchFamily="34" charset="0"/>
                        </a:rPr>
                        <a:t>Lönekriterier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b="1" i="0" dirty="0">
                          <a:solidFill>
                            <a:schemeClr val="tx1"/>
                          </a:solidFill>
                          <a:latin typeface="Futura Std Light" panose="020B0402020204020303" pitchFamily="34" charset="0"/>
                        </a:rPr>
                        <a:t>Medarbetarsamtal</a:t>
                      </a:r>
                    </a:p>
                    <a:p>
                      <a:endParaRPr lang="sv-SE" sz="1100" b="1" dirty="0">
                        <a:solidFill>
                          <a:schemeClr val="tx1"/>
                        </a:solidFill>
                        <a:latin typeface="Futura Std Light" panose="020B0402020204020303" pitchFamily="34" charset="0"/>
                      </a:endParaRPr>
                    </a:p>
                    <a:p>
                      <a:endParaRPr lang="sv-SE" sz="1100" b="1" dirty="0">
                        <a:solidFill>
                          <a:schemeClr val="tx1"/>
                        </a:solidFill>
                        <a:latin typeface="Futura Std Light" panose="020B0402020204020303" pitchFamily="34" charset="0"/>
                      </a:endParaRPr>
                    </a:p>
                  </a:txBody>
                  <a:tcPr>
                    <a:solidFill>
                      <a:srgbClr val="6F5C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2625844"/>
                  </a:ext>
                </a:extLst>
              </a:tr>
              <a:tr h="1079854">
                <a:tc>
                  <a:txBody>
                    <a:bodyPr/>
                    <a:lstStyle/>
                    <a:p>
                      <a:pPr algn="ctr"/>
                      <a:r>
                        <a:rPr lang="sv-SE" sz="1100" b="1" dirty="0">
                          <a:solidFill>
                            <a:schemeClr val="tx1"/>
                          </a:solidFill>
                          <a:latin typeface="Futura Std Light" panose="020B0402020204020303" pitchFamily="34" charset="0"/>
                        </a:rPr>
                        <a:t>Oktober  </a:t>
                      </a:r>
                    </a:p>
                    <a:p>
                      <a:pPr algn="ctr"/>
                      <a:endParaRPr lang="sv-SE" sz="1100" b="1" dirty="0">
                        <a:solidFill>
                          <a:schemeClr val="tx1"/>
                        </a:solidFill>
                        <a:latin typeface="Futura Std Light" panose="020B0402020204020303" pitchFamily="34" charset="0"/>
                      </a:endParaRPr>
                    </a:p>
                    <a:p>
                      <a:pPr algn="ctr"/>
                      <a:r>
                        <a:rPr lang="sv-SE" sz="1100" b="1" dirty="0" err="1">
                          <a:solidFill>
                            <a:schemeClr val="tx1"/>
                          </a:solidFill>
                          <a:latin typeface="Futura Std Light" panose="020B0402020204020303" pitchFamily="34" charset="0"/>
                        </a:rPr>
                        <a:t>Apt</a:t>
                      </a:r>
                      <a:endParaRPr lang="sv-SE" sz="1100" b="1" dirty="0">
                        <a:solidFill>
                          <a:schemeClr val="tx1"/>
                        </a:solidFill>
                        <a:latin typeface="Futura Std Light" panose="020B0402020204020303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sv-SE" sz="1100" b="1" i="0" dirty="0">
                          <a:solidFill>
                            <a:schemeClr val="tx1"/>
                          </a:solidFill>
                          <a:latin typeface="Futura Std Light" panose="020B0402020204020303" pitchFamily="34" charset="0"/>
                        </a:rPr>
                        <a:t>Medarbetarundersökning</a:t>
                      </a:r>
                    </a:p>
                    <a:p>
                      <a:r>
                        <a:rPr lang="sv-SE" sz="1100" b="1" dirty="0">
                          <a:solidFill>
                            <a:schemeClr val="tx1"/>
                          </a:solidFill>
                          <a:latin typeface="Futura Std Light" panose="020B0402020204020303" pitchFamily="34" charset="0"/>
                        </a:rPr>
                        <a:t>Hälsa genom livet</a:t>
                      </a:r>
                    </a:p>
                    <a:p>
                      <a:r>
                        <a:rPr lang="sv-SE" sz="1100" b="1">
                          <a:solidFill>
                            <a:schemeClr val="tx1"/>
                          </a:solidFill>
                          <a:latin typeface="Futura Std Light" panose="020B0402020204020303" pitchFamily="34" charset="0"/>
                        </a:rPr>
                        <a:t>Medarbetarsamtal</a:t>
                      </a:r>
                      <a:endParaRPr lang="sv-SE" sz="1100" b="1" dirty="0">
                        <a:solidFill>
                          <a:schemeClr val="tx1"/>
                        </a:solidFill>
                        <a:latin typeface="Futura Std Light" panose="020B0402020204020303" pitchFamily="34" charset="0"/>
                      </a:endParaRPr>
                    </a:p>
                  </a:txBody>
                  <a:tcPr>
                    <a:solidFill>
                      <a:srgbClr val="DE003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6679214"/>
                  </a:ext>
                </a:extLst>
              </a:tr>
              <a:tr h="1308767">
                <a:tc>
                  <a:txBody>
                    <a:bodyPr/>
                    <a:lstStyle/>
                    <a:p>
                      <a:pPr algn="ctr"/>
                      <a:r>
                        <a:rPr lang="sv-SE" sz="1100" b="1" dirty="0">
                          <a:solidFill>
                            <a:schemeClr val="tx1"/>
                          </a:solidFill>
                          <a:latin typeface="Futura Std Light" panose="020B0402020204020303" pitchFamily="34" charset="0"/>
                        </a:rPr>
                        <a:t>November </a:t>
                      </a:r>
                    </a:p>
                    <a:p>
                      <a:pPr algn="ctr"/>
                      <a:endParaRPr lang="sv-SE" sz="1100" b="1" dirty="0">
                        <a:solidFill>
                          <a:schemeClr val="tx1"/>
                        </a:solidFill>
                        <a:latin typeface="Futura Std Light" panose="020B0402020204020303" pitchFamily="34" charset="0"/>
                      </a:endParaRPr>
                    </a:p>
                    <a:p>
                      <a:pPr algn="ctr"/>
                      <a:r>
                        <a:rPr lang="sv-SE" sz="1100" b="1" dirty="0" err="1">
                          <a:solidFill>
                            <a:schemeClr val="tx1"/>
                          </a:solidFill>
                          <a:latin typeface="Futura Std Light" panose="020B0402020204020303" pitchFamily="34" charset="0"/>
                        </a:rPr>
                        <a:t>Apt</a:t>
                      </a:r>
                      <a:r>
                        <a:rPr lang="sv-SE" sz="1100" b="1" dirty="0">
                          <a:solidFill>
                            <a:schemeClr val="tx1"/>
                          </a:solidFill>
                          <a:latin typeface="Futura Std Light" panose="020B0402020204020303" pitchFamily="34" charset="0"/>
                        </a:rPr>
                        <a:t> </a:t>
                      </a:r>
                    </a:p>
                    <a:p>
                      <a:pPr algn="l"/>
                      <a:r>
                        <a:rPr lang="sv-SE" sz="1100" b="1" i="0" dirty="0">
                          <a:solidFill>
                            <a:schemeClr val="tx1"/>
                          </a:solidFill>
                          <a:latin typeface="Futura Std Light" panose="020B0402020204020303" pitchFamily="34" charset="0"/>
                        </a:rPr>
                        <a:t>Årlig uppföljning av SAM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100" b="1" i="1" dirty="0">
                        <a:latin typeface="Futura Std Light" panose="020B0402020204020303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100" b="1" dirty="0">
                        <a:solidFill>
                          <a:schemeClr val="tx1"/>
                        </a:solidFill>
                        <a:latin typeface="Futura Std Light" panose="020B0402020204020303" pitchFamily="34" charset="0"/>
                      </a:endParaRPr>
                    </a:p>
                    <a:p>
                      <a:pPr algn="ctr"/>
                      <a:endParaRPr lang="sv-SE" sz="1100" b="1" dirty="0">
                        <a:solidFill>
                          <a:schemeClr val="tx1"/>
                        </a:solidFill>
                        <a:latin typeface="Futura Std Light" panose="020B0402020204020303" pitchFamily="34" charset="0"/>
                      </a:endParaRPr>
                    </a:p>
                  </a:txBody>
                  <a:tcPr>
                    <a:solidFill>
                      <a:srgbClr val="7CAF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4620641"/>
                  </a:ext>
                </a:extLst>
              </a:tr>
              <a:tr h="1079854">
                <a:tc>
                  <a:txBody>
                    <a:bodyPr/>
                    <a:lstStyle/>
                    <a:p>
                      <a:pPr algn="ctr"/>
                      <a:r>
                        <a:rPr lang="sv-SE" sz="1100" b="1" dirty="0">
                          <a:solidFill>
                            <a:schemeClr val="tx1"/>
                          </a:solidFill>
                          <a:latin typeface="Futura Std Light" panose="020B0402020204020303" pitchFamily="34" charset="0"/>
                        </a:rPr>
                        <a:t>December  </a:t>
                      </a:r>
                    </a:p>
                    <a:p>
                      <a:pPr algn="ctr"/>
                      <a:endParaRPr lang="sv-SE" sz="1100" b="1" dirty="0">
                        <a:solidFill>
                          <a:schemeClr val="tx1"/>
                        </a:solidFill>
                        <a:latin typeface="Futura Std Light" panose="020B0402020204020303" pitchFamily="34" charset="0"/>
                      </a:endParaRPr>
                    </a:p>
                    <a:p>
                      <a:pPr algn="ctr"/>
                      <a:r>
                        <a:rPr lang="sv-SE" sz="1100" b="1" dirty="0" err="1">
                          <a:solidFill>
                            <a:schemeClr val="tx1"/>
                          </a:solidFill>
                          <a:latin typeface="Futura Std Light" panose="020B0402020204020303" pitchFamily="34" charset="0"/>
                        </a:rPr>
                        <a:t>Apt</a:t>
                      </a:r>
                      <a:endParaRPr lang="sv-SE" sz="1100" b="1" dirty="0">
                        <a:solidFill>
                          <a:schemeClr val="tx1"/>
                        </a:solidFill>
                        <a:latin typeface="Futura Std Light" panose="020B0402020204020303" pitchFamily="34" charset="0"/>
                      </a:endParaRPr>
                    </a:p>
                    <a:p>
                      <a:pPr algn="l"/>
                      <a:endParaRPr lang="sv-SE" sz="1100" b="1" dirty="0">
                        <a:solidFill>
                          <a:schemeClr val="tx1"/>
                        </a:solidFill>
                        <a:latin typeface="Futura Std Light" panose="020B0402020204020303" pitchFamily="34" charset="0"/>
                      </a:endParaRPr>
                    </a:p>
                  </a:txBody>
                  <a:tcPr>
                    <a:solidFill>
                      <a:srgbClr val="C0007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2830006"/>
                  </a:ext>
                </a:extLst>
              </a:tr>
            </a:tbl>
          </a:graphicData>
        </a:graphic>
      </p:graphicFrame>
      <p:sp>
        <p:nvSpPr>
          <p:cNvPr id="3" name="textruta 2">
            <a:extLst>
              <a:ext uri="{FF2B5EF4-FFF2-40B4-BE49-F238E27FC236}">
                <a16:creationId xmlns:a16="http://schemas.microsoft.com/office/drawing/2014/main" id="{05ACDB68-E1E8-D7A9-B030-30DF32E9B712}"/>
              </a:ext>
            </a:extLst>
          </p:cNvPr>
          <p:cNvSpPr txBox="1"/>
          <p:nvPr/>
        </p:nvSpPr>
        <p:spPr>
          <a:xfrm>
            <a:off x="5429555" y="3102965"/>
            <a:ext cx="12742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b="1" i="1" dirty="0">
                <a:latin typeface="Futura Std Light" panose="020B0402020204020303" pitchFamily="34" charset="0"/>
              </a:rPr>
              <a:t>Samverkan</a:t>
            </a:r>
            <a:r>
              <a:rPr lang="sv-SE" sz="1400" b="1" dirty="0">
                <a:latin typeface="Futura Std Light" panose="020B0402020204020303" pitchFamily="34" charset="0"/>
              </a:rPr>
              <a:t> 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8EEEAED9-FE6D-4A3D-984D-AEC5FE3BA2EF}"/>
              </a:ext>
            </a:extLst>
          </p:cNvPr>
          <p:cNvSpPr txBox="1"/>
          <p:nvPr/>
        </p:nvSpPr>
        <p:spPr>
          <a:xfrm>
            <a:off x="0" y="341278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b="1" dirty="0">
                <a:latin typeface="Futura Std Book" panose="020B0502020204020303" pitchFamily="34" charset="0"/>
                <a:cs typeface="Arial" panose="020B0604020202020204" pitchFamily="34" charset="0"/>
              </a:rPr>
              <a:t>Årshjul för SAM 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224C65E9-FE29-4E17-A13F-CB60C4F9E0F7}"/>
              </a:ext>
            </a:extLst>
          </p:cNvPr>
          <p:cNvSpPr txBox="1"/>
          <p:nvPr/>
        </p:nvSpPr>
        <p:spPr>
          <a:xfrm>
            <a:off x="4089119" y="6282072"/>
            <a:ext cx="3445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0" dirty="0">
                <a:latin typeface="Futura Std Book" panose="020B0502020204020303" pitchFamily="34" charset="0"/>
                <a:cs typeface="Arial" panose="020B0604020202020204" pitchFamily="34" charset="0"/>
              </a:rPr>
              <a:t>Arbetsplats:		Upprättad/reviderad: 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9592124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317</TotalTime>
  <Words>91</Words>
  <Application>Microsoft Office PowerPoint</Application>
  <PresentationFormat>Bredbild</PresentationFormat>
  <Paragraphs>61</Paragraphs>
  <Slides>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Futura Std Book</vt:lpstr>
      <vt:lpstr>Futura Std Light</vt:lpstr>
      <vt:lpstr>Office-tema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Matilda Johansson</dc:creator>
  <cp:lastModifiedBy>Caroliina Lind</cp:lastModifiedBy>
  <cp:revision>16</cp:revision>
  <cp:lastPrinted>2023-05-08T05:55:58Z</cp:lastPrinted>
  <dcterms:created xsi:type="dcterms:W3CDTF">2022-10-12T19:53:12Z</dcterms:created>
  <dcterms:modified xsi:type="dcterms:W3CDTF">2025-03-18T07:27:56Z</dcterms:modified>
</cp:coreProperties>
</file>